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9" r:id="rId3"/>
    <p:sldId id="280" r:id="rId4"/>
    <p:sldId id="275" r:id="rId5"/>
    <p:sldId id="289" r:id="rId6"/>
    <p:sldId id="262" r:id="rId7"/>
    <p:sldId id="276" r:id="rId8"/>
    <p:sldId id="264" r:id="rId9"/>
    <p:sldId id="265" r:id="rId10"/>
    <p:sldId id="288" r:id="rId11"/>
    <p:sldId id="266" r:id="rId12"/>
    <p:sldId id="287" r:id="rId13"/>
    <p:sldId id="268" r:id="rId14"/>
    <p:sldId id="277" r:id="rId15"/>
    <p:sldId id="271" r:id="rId16"/>
    <p:sldId id="285" r:id="rId17"/>
    <p:sldId id="278" r:id="rId18"/>
    <p:sldId id="273" r:id="rId19"/>
    <p:sldId id="286"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6B25"/>
    <a:srgbClr val="A9DC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6"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61FD42-C13D-4FA5-BFA1-D5FBD3AC2862}" type="datetimeFigureOut">
              <a:rPr lang="en-NZ" smtClean="0"/>
              <a:t>27/08/2015</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7124-E1D9-4C99-9D95-0A54B07EB4DD}" type="slidenum">
              <a:rPr lang="en-NZ" smtClean="0"/>
              <a:t>‹#›</a:t>
            </a:fld>
            <a:endParaRPr lang="en-NZ"/>
          </a:p>
        </p:txBody>
      </p:sp>
    </p:spTree>
    <p:extLst>
      <p:ext uri="{BB962C8B-B14F-4D97-AF65-F5344CB8AC3E}">
        <p14:creationId xmlns:p14="http://schemas.microsoft.com/office/powerpoint/2010/main" val="4229089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720D7124-E1D9-4C99-9D95-0A54B07EB4DD}" type="slidenum">
              <a:rPr lang="en-NZ" smtClean="0"/>
              <a:t>1</a:t>
            </a:fld>
            <a:endParaRPr lang="en-NZ"/>
          </a:p>
        </p:txBody>
      </p:sp>
    </p:spTree>
    <p:extLst>
      <p:ext uri="{BB962C8B-B14F-4D97-AF65-F5344CB8AC3E}">
        <p14:creationId xmlns:p14="http://schemas.microsoft.com/office/powerpoint/2010/main" val="737819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720D7124-E1D9-4C99-9D95-0A54B07EB4DD}" type="slidenum">
              <a:rPr lang="en-NZ" smtClean="0"/>
              <a:t>5</a:t>
            </a:fld>
            <a:endParaRPr lang="en-NZ"/>
          </a:p>
        </p:txBody>
      </p:sp>
    </p:spTree>
    <p:extLst>
      <p:ext uri="{BB962C8B-B14F-4D97-AF65-F5344CB8AC3E}">
        <p14:creationId xmlns:p14="http://schemas.microsoft.com/office/powerpoint/2010/main" val="4151610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A6825A3-9C7C-444F-A575-4776D50F7E98}" type="datetime1">
              <a:rPr lang="en-NZ" smtClean="0"/>
              <a:t>27/08/2015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3821705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7D5599D-D742-4AF4-906F-321FD06980BF}" type="datetime1">
              <a:rPr lang="en-NZ" smtClean="0"/>
              <a:t>27/08/2015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2305867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193C2AF-709B-4EED-A07F-A173B7E5D077}" type="datetime1">
              <a:rPr lang="en-NZ" smtClean="0"/>
              <a:t>27/08/2015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3120670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DBD21C2-422E-4BCC-A222-AC11813A615B}" type="datetime1">
              <a:rPr lang="en-NZ" smtClean="0"/>
              <a:t>27/08/2015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24447364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B8232F-ABB0-4E4A-A7B2-683A000AF13C}" type="datetime1">
              <a:rPr lang="en-NZ" smtClean="0"/>
              <a:t>27/08/2015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1730545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F3CD9BB-48F4-43A8-9BDA-C20671343803}" type="datetime1">
              <a:rPr lang="en-NZ" smtClean="0"/>
              <a:t>27/08/2015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3801006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B4C32302-2691-41E5-A408-4ADE7027B58E}" type="datetime1">
              <a:rPr lang="en-NZ" smtClean="0"/>
              <a:t>27/08/2015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3279226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28DF1D9-ABDF-414A-A1E8-E1E59074EEC1}" type="datetime1">
              <a:rPr lang="en-NZ" smtClean="0"/>
              <a:t>27/08/2015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454112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F2289-CD4E-45CC-AA20-1FEA0ED2729D}" type="datetime1">
              <a:rPr lang="en-NZ" smtClean="0"/>
              <a:t>27/08/2015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164538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2F15A4-702B-448C-AF90-740F5A2ABEA2}" type="datetime1">
              <a:rPr lang="en-NZ" smtClean="0"/>
              <a:t>27/08/2015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1694984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A3E0DB-BC5D-4C19-8579-C3F48B86865A}" type="datetime1">
              <a:rPr lang="en-NZ" smtClean="0"/>
              <a:t>27/08/2015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8538ABD-5DCF-4D9D-B200-B0B1A7D34575}" type="slidenum">
              <a:rPr lang="en-NZ" smtClean="0"/>
              <a:pPr/>
              <a:t>‹#›</a:t>
            </a:fld>
            <a:endParaRPr lang="en-NZ"/>
          </a:p>
        </p:txBody>
      </p:sp>
    </p:spTree>
    <p:extLst>
      <p:ext uri="{BB962C8B-B14F-4D97-AF65-F5344CB8AC3E}">
        <p14:creationId xmlns:p14="http://schemas.microsoft.com/office/powerpoint/2010/main" val="165552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9DCD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3946E8-C757-4ECE-B3C1-38FE60D48BF0}" type="datetime1">
              <a:rPr lang="en-NZ" smtClean="0"/>
              <a:t>27/08/2015</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38ABD-5DCF-4D9D-B200-B0B1A7D34575}" type="slidenum">
              <a:rPr lang="en-NZ" smtClean="0"/>
              <a:pPr/>
              <a:t>‹#›</a:t>
            </a:fld>
            <a:endParaRPr lang="en-NZ"/>
          </a:p>
        </p:txBody>
      </p:sp>
    </p:spTree>
    <p:extLst>
      <p:ext uri="{BB962C8B-B14F-4D97-AF65-F5344CB8AC3E}">
        <p14:creationId xmlns:p14="http://schemas.microsoft.com/office/powerpoint/2010/main" val="22546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dirty="0" smtClean="0"/>
              <a:t/>
            </a:r>
            <a:br>
              <a:rPr lang="en-NZ" dirty="0" smtClean="0"/>
            </a:br>
            <a:r>
              <a:rPr lang="en-NZ" dirty="0" smtClean="0"/>
              <a:t/>
            </a:r>
            <a:br>
              <a:rPr lang="en-NZ" dirty="0" smtClean="0"/>
            </a:br>
            <a:r>
              <a:rPr lang="en-NZ" dirty="0"/>
              <a:t/>
            </a:r>
            <a:br>
              <a:rPr lang="en-NZ" dirty="0"/>
            </a:br>
            <a:r>
              <a:rPr lang="en-NZ" dirty="0" smtClean="0"/>
              <a:t/>
            </a:r>
            <a:br>
              <a:rPr lang="en-NZ" dirty="0" smtClean="0"/>
            </a:br>
            <a:r>
              <a:rPr lang="en-NZ" dirty="0"/>
              <a:t/>
            </a:r>
            <a:br>
              <a:rPr lang="en-NZ" dirty="0"/>
            </a:br>
            <a:r>
              <a:rPr lang="en-NZ" dirty="0" smtClean="0"/>
              <a:t/>
            </a:r>
            <a:br>
              <a:rPr lang="en-NZ" dirty="0" smtClean="0"/>
            </a:br>
            <a:r>
              <a:rPr lang="en-NZ" dirty="0"/>
              <a:t/>
            </a:r>
            <a:br>
              <a:rPr lang="en-NZ" dirty="0"/>
            </a:br>
            <a:r>
              <a:rPr lang="en-NZ" dirty="0" smtClean="0"/>
              <a:t/>
            </a:r>
            <a:br>
              <a:rPr lang="en-NZ" dirty="0" smtClean="0"/>
            </a:br>
            <a:r>
              <a:rPr lang="en-NZ" dirty="0"/>
              <a:t/>
            </a:r>
            <a:br>
              <a:rPr lang="en-NZ" dirty="0"/>
            </a:br>
            <a:r>
              <a:rPr lang="en-NZ" dirty="0" smtClean="0"/>
              <a:t/>
            </a:r>
            <a:br>
              <a:rPr lang="en-NZ" dirty="0" smtClean="0"/>
            </a:br>
            <a:r>
              <a:rPr lang="en-NZ" dirty="0"/>
              <a:t/>
            </a:r>
            <a:br>
              <a:rPr lang="en-NZ" dirty="0"/>
            </a:br>
            <a:endParaRPr lang="en-NZ" dirty="0"/>
          </a:p>
        </p:txBody>
      </p:sp>
      <p:sp>
        <p:nvSpPr>
          <p:cNvPr id="3" name="Subtitle 2"/>
          <p:cNvSpPr>
            <a:spLocks noGrp="1"/>
          </p:cNvSpPr>
          <p:nvPr>
            <p:ph type="subTitle" idx="1"/>
          </p:nvPr>
        </p:nvSpPr>
        <p:spPr>
          <a:xfrm>
            <a:off x="4008389" y="5733256"/>
            <a:ext cx="5135611" cy="864096"/>
          </a:xfrm>
        </p:spPr>
        <p:txBody>
          <a:bodyPr>
            <a:noAutofit/>
          </a:bodyPr>
          <a:lstStyle/>
          <a:p>
            <a:r>
              <a:rPr lang="en-NZ" sz="4800" dirty="0" smtClean="0">
                <a:solidFill>
                  <a:schemeClr val="tx1"/>
                </a:solidFill>
                <a:latin typeface="Impact" panose="020B0806030902050204" pitchFamily="34" charset="0"/>
              </a:rPr>
              <a:t>WITH TEENAGERS</a:t>
            </a:r>
            <a:endParaRPr lang="en-NZ" sz="4800" dirty="0">
              <a:solidFill>
                <a:schemeClr val="tx1"/>
              </a:solidFill>
              <a:latin typeface="Impact" panose="020B0806030902050204" pitchFamily="34" charset="0"/>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r="-32"/>
          <a:stretch/>
        </p:blipFill>
        <p:spPr>
          <a:xfrm rot="-840000">
            <a:off x="-741630" y="1179914"/>
            <a:ext cx="10576427" cy="4460580"/>
          </a:xfrm>
          <a:prstGeom prst="rect">
            <a:avLst/>
          </a:prstGeom>
        </p:spPr>
      </p:pic>
      <p:sp>
        <p:nvSpPr>
          <p:cNvPr id="6" name="TextBox 5"/>
          <p:cNvSpPr txBox="1"/>
          <p:nvPr/>
        </p:nvSpPr>
        <p:spPr>
          <a:xfrm>
            <a:off x="179512" y="332656"/>
            <a:ext cx="3863015" cy="923330"/>
          </a:xfrm>
          <a:prstGeom prst="rect">
            <a:avLst/>
          </a:prstGeom>
          <a:noFill/>
        </p:spPr>
        <p:txBody>
          <a:bodyPr wrap="square" rtlCol="0">
            <a:spAutoFit/>
          </a:bodyPr>
          <a:lstStyle/>
          <a:p>
            <a:r>
              <a:rPr lang="en-NZ" sz="5400" dirty="0" smtClean="0">
                <a:latin typeface="Impact" panose="020B0806030902050204" pitchFamily="34" charset="0"/>
              </a:rPr>
              <a:t>CONNECTING</a:t>
            </a:r>
            <a:endParaRPr lang="en-NZ" sz="5400" dirty="0">
              <a:latin typeface="Impact" panose="020B0806030902050204" pitchFamily="34" charset="0"/>
            </a:endParaRPr>
          </a:p>
        </p:txBody>
      </p:sp>
    </p:spTree>
    <p:extLst>
      <p:ext uri="{BB962C8B-B14F-4D97-AF65-F5344CB8AC3E}">
        <p14:creationId xmlns:p14="http://schemas.microsoft.com/office/powerpoint/2010/main" val="2012016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52128"/>
          </a:xfrm>
        </p:spPr>
        <p:txBody>
          <a:bodyPr>
            <a:noAutofit/>
          </a:bodyPr>
          <a:lstStyle/>
          <a:p>
            <a:r>
              <a:rPr lang="en-NZ" sz="3200" dirty="0">
                <a:solidFill>
                  <a:srgbClr val="EF6B25"/>
                </a:solidFill>
                <a:latin typeface="Coolvetica Rg" pitchFamily="34" charset="0"/>
                <a:ea typeface="Impact Label" pitchFamily="2" charset="0"/>
                <a:cs typeface="Impact Label" pitchFamily="2" charset="0"/>
              </a:rPr>
              <a:t>What do you wish older people </a:t>
            </a:r>
            <a:r>
              <a:rPr lang="en-NZ" sz="3200" dirty="0" smtClean="0">
                <a:solidFill>
                  <a:srgbClr val="EF6B25"/>
                </a:solidFill>
                <a:latin typeface="Coolvetica Rg" pitchFamily="34" charset="0"/>
                <a:ea typeface="Impact Label" pitchFamily="2" charset="0"/>
                <a:cs typeface="Impact Label" pitchFamily="2" charset="0"/>
              </a:rPr>
              <a:t/>
            </a:r>
            <a:br>
              <a:rPr lang="en-NZ" sz="3200" dirty="0" smtClean="0">
                <a:solidFill>
                  <a:srgbClr val="EF6B25"/>
                </a:solidFill>
                <a:latin typeface="Coolvetica Rg" pitchFamily="34" charset="0"/>
                <a:ea typeface="Impact Label" pitchFamily="2" charset="0"/>
                <a:cs typeface="Impact Label" pitchFamily="2" charset="0"/>
              </a:rPr>
            </a:br>
            <a:r>
              <a:rPr lang="en-NZ" sz="3200" dirty="0" smtClean="0">
                <a:solidFill>
                  <a:srgbClr val="EF6B25"/>
                </a:solidFill>
                <a:latin typeface="Coolvetica Rg" pitchFamily="34" charset="0"/>
                <a:ea typeface="Impact Label" pitchFamily="2" charset="0"/>
                <a:cs typeface="Impact Label" pitchFamily="2" charset="0"/>
              </a:rPr>
              <a:t>knew </a:t>
            </a:r>
            <a:r>
              <a:rPr lang="en-NZ" sz="3200" dirty="0">
                <a:solidFill>
                  <a:srgbClr val="EF6B25"/>
                </a:solidFill>
                <a:latin typeface="Coolvetica Rg" pitchFamily="34" charset="0"/>
                <a:ea typeface="Impact Label" pitchFamily="2" charset="0"/>
                <a:cs typeface="Impact Label" pitchFamily="2" charset="0"/>
              </a:rPr>
              <a:t>about teenagers?</a:t>
            </a:r>
          </a:p>
        </p:txBody>
      </p:sp>
      <p:sp>
        <p:nvSpPr>
          <p:cNvPr id="3" name="Content Placeholder 2"/>
          <p:cNvSpPr>
            <a:spLocks noGrp="1"/>
          </p:cNvSpPr>
          <p:nvPr>
            <p:ph idx="1"/>
          </p:nvPr>
        </p:nvSpPr>
        <p:spPr>
          <a:xfrm>
            <a:off x="1115616" y="1628800"/>
            <a:ext cx="6984776" cy="4497363"/>
          </a:xfrm>
        </p:spPr>
        <p:txBody>
          <a:bodyPr>
            <a:noAutofit/>
          </a:bodyPr>
          <a:lstStyle/>
          <a:p>
            <a:r>
              <a:rPr lang="en-NZ" sz="2600" dirty="0" smtClean="0">
                <a:latin typeface="Arial" panose="020B0604020202020204" pitchFamily="34" charset="0"/>
                <a:cs typeface="Arial" panose="020B0604020202020204" pitchFamily="34" charset="0"/>
              </a:rPr>
              <a:t>“We need to take steps at our own pace and not rush stuff, we need to take our time doing stuff” </a:t>
            </a:r>
          </a:p>
          <a:p>
            <a:r>
              <a:rPr lang="en-NZ" sz="2600" dirty="0" smtClean="0">
                <a:latin typeface="Arial" panose="020B0604020202020204" pitchFamily="34" charset="0"/>
                <a:cs typeface="Arial" panose="020B0604020202020204" pitchFamily="34" charset="0"/>
              </a:rPr>
              <a:t>“I think that as teenagers we </a:t>
            </a:r>
            <a:r>
              <a:rPr lang="en-NZ" sz="2600" dirty="0" err="1" smtClean="0">
                <a:latin typeface="Arial" panose="020B0604020202020204" pitchFamily="34" charset="0"/>
                <a:cs typeface="Arial" panose="020B0604020202020204" pitchFamily="34" charset="0"/>
              </a:rPr>
              <a:t>kinda</a:t>
            </a:r>
            <a:r>
              <a:rPr lang="en-NZ" sz="2600" dirty="0" smtClean="0">
                <a:latin typeface="Arial" panose="020B0604020202020204" pitchFamily="34" charset="0"/>
                <a:cs typeface="Arial" panose="020B0604020202020204" pitchFamily="34" charset="0"/>
              </a:rPr>
              <a:t> need to make mistakes for ourselves and learn from that”</a:t>
            </a:r>
          </a:p>
          <a:p>
            <a:r>
              <a:rPr lang="en-NZ" sz="2600" dirty="0" smtClean="0">
                <a:latin typeface="Arial" panose="020B0604020202020204" pitchFamily="34" charset="0"/>
                <a:cs typeface="Arial" panose="020B0604020202020204" pitchFamily="34" charset="0"/>
              </a:rPr>
              <a:t>“I wish they understood that our life is different to what they lived and we have different challenges to what they did”.</a:t>
            </a:r>
          </a:p>
          <a:p>
            <a:pPr marL="0" indent="0" algn="r">
              <a:buNone/>
            </a:pPr>
            <a:r>
              <a:rPr lang="en-US" sz="2600" dirty="0">
                <a:latin typeface="Arial" panose="020B0604020202020204" pitchFamily="34" charset="0"/>
                <a:cs typeface="Arial" panose="020B0604020202020204" pitchFamily="34" charset="0"/>
              </a:rPr>
              <a:t> </a:t>
            </a:r>
            <a:r>
              <a:rPr lang="en-US" sz="2600" dirty="0" smtClean="0">
                <a:latin typeface="Arial" panose="020B0604020202020204" pitchFamily="34" charset="0"/>
                <a:cs typeface="Arial" panose="020B0604020202020204" pitchFamily="34" charset="0"/>
              </a:rPr>
              <a:t>               </a:t>
            </a:r>
            <a:endParaRPr lang="en-NZ" sz="2000" i="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0524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404664"/>
            <a:ext cx="7848872" cy="6192688"/>
          </a:xfrm>
        </p:spPr>
        <p:txBody>
          <a:bodyPr>
            <a:normAutofit/>
          </a:bodyPr>
          <a:lstStyle/>
          <a:p>
            <a:pPr marL="0" indent="0" algn="ctr">
              <a:buNone/>
            </a:pPr>
            <a:r>
              <a:rPr lang="en-NZ" sz="3600" dirty="0" smtClean="0">
                <a:solidFill>
                  <a:srgbClr val="EF6B25"/>
                </a:solidFill>
                <a:latin typeface="Coolvetica Rg" pitchFamily="34" charset="0"/>
                <a:ea typeface="Impact Label" pitchFamily="2" charset="0"/>
                <a:cs typeface="Impact Label" pitchFamily="2" charset="0"/>
              </a:rPr>
              <a:t>What </a:t>
            </a:r>
            <a:r>
              <a:rPr lang="en-NZ" sz="3600" dirty="0">
                <a:solidFill>
                  <a:srgbClr val="EF6B25"/>
                </a:solidFill>
                <a:latin typeface="Coolvetica Rg" pitchFamily="34" charset="0"/>
                <a:ea typeface="Impact Label" pitchFamily="2" charset="0"/>
                <a:cs typeface="Impact Label" pitchFamily="2" charset="0"/>
              </a:rPr>
              <a:t>were the main issues you and your generation </a:t>
            </a:r>
            <a:r>
              <a:rPr lang="en-NZ" sz="3600" dirty="0" smtClean="0">
                <a:solidFill>
                  <a:srgbClr val="EF6B25"/>
                </a:solidFill>
                <a:latin typeface="Coolvetica Rg" pitchFamily="34" charset="0"/>
                <a:ea typeface="Impact Label" pitchFamily="2" charset="0"/>
                <a:cs typeface="Impact Label" pitchFamily="2" charset="0"/>
              </a:rPr>
              <a:t>faced as teenagers? </a:t>
            </a:r>
            <a:endParaRPr lang="en-NZ" sz="3600" dirty="0">
              <a:solidFill>
                <a:srgbClr val="EF6B25"/>
              </a:solidFill>
              <a:latin typeface="Coolvetica Rg" pitchFamily="34" charset="0"/>
              <a:ea typeface="Impact Label" pitchFamily="2" charset="0"/>
              <a:cs typeface="Impact Label" pitchFamily="2" charset="0"/>
            </a:endParaRPr>
          </a:p>
          <a:p>
            <a:endParaRPr lang="en-NZ" sz="2800" dirty="0" smtClean="0">
              <a:latin typeface="Arial" panose="020B0604020202020204" pitchFamily="34" charset="0"/>
              <a:cs typeface="Arial" panose="020B0604020202020204" pitchFamily="34" charset="0"/>
            </a:endParaRPr>
          </a:p>
          <a:p>
            <a:r>
              <a:rPr lang="en-NZ" sz="2800" dirty="0" smtClean="0">
                <a:latin typeface="Arial" panose="020B0604020202020204" pitchFamily="34" charset="0"/>
                <a:cs typeface="Arial" panose="020B0604020202020204" pitchFamily="34" charset="0"/>
              </a:rPr>
              <a:t>Looking </a:t>
            </a:r>
            <a:r>
              <a:rPr lang="en-NZ" sz="2800" dirty="0">
                <a:latin typeface="Arial" panose="020B0604020202020204" pitchFamily="34" charset="0"/>
                <a:cs typeface="Arial" panose="020B0604020202020204" pitchFamily="34" charset="0"/>
              </a:rPr>
              <a:t>at these issues, </a:t>
            </a:r>
            <a:r>
              <a:rPr lang="en-NZ" sz="2800" dirty="0" smtClean="0">
                <a:latin typeface="Arial" panose="020B0604020202020204" pitchFamily="34" charset="0"/>
                <a:cs typeface="Arial" panose="020B0604020202020204" pitchFamily="34" charset="0"/>
              </a:rPr>
              <a:t>how </a:t>
            </a:r>
            <a:r>
              <a:rPr lang="en-NZ" sz="2800" dirty="0">
                <a:latin typeface="Arial" panose="020B0604020202020204" pitchFamily="34" charset="0"/>
                <a:cs typeface="Arial" panose="020B0604020202020204" pitchFamily="34" charset="0"/>
              </a:rPr>
              <a:t>do you think they might compare to the issues today’s young people are facing</a:t>
            </a:r>
            <a:r>
              <a:rPr lang="en-NZ" sz="2800" dirty="0" smtClean="0">
                <a:latin typeface="Arial" panose="020B0604020202020204" pitchFamily="34" charset="0"/>
                <a:cs typeface="Arial" panose="020B0604020202020204" pitchFamily="34" charset="0"/>
              </a:rPr>
              <a:t>?</a:t>
            </a:r>
          </a:p>
          <a:p>
            <a:r>
              <a:rPr lang="en-NZ" sz="2800" dirty="0" smtClean="0">
                <a:latin typeface="Arial" panose="020B0604020202020204" pitchFamily="34" charset="0"/>
                <a:cs typeface="Arial" panose="020B0604020202020204" pitchFamily="34" charset="0"/>
              </a:rPr>
              <a:t> Are </a:t>
            </a:r>
            <a:r>
              <a:rPr lang="en-NZ" sz="2800" dirty="0">
                <a:latin typeface="Arial" panose="020B0604020202020204" pitchFamily="34" charset="0"/>
                <a:cs typeface="Arial" panose="020B0604020202020204" pitchFamily="34" charset="0"/>
              </a:rPr>
              <a:t>some exactly the same? Are some the same underlying issue just in a different package? Are some no longer an issue at all?</a:t>
            </a:r>
          </a:p>
        </p:txBody>
      </p:sp>
    </p:spTree>
    <p:extLst>
      <p:ext uri="{BB962C8B-B14F-4D97-AF65-F5344CB8AC3E}">
        <p14:creationId xmlns:p14="http://schemas.microsoft.com/office/powerpoint/2010/main" val="1902339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48680"/>
            <a:ext cx="7560840" cy="868958"/>
          </a:xfrm>
        </p:spPr>
        <p:txBody>
          <a:bodyPr>
            <a:noAutofit/>
          </a:bodyPr>
          <a:lstStyle/>
          <a:p>
            <a:r>
              <a:rPr lang="en-NZ" sz="3600" dirty="0">
                <a:solidFill>
                  <a:srgbClr val="EF6B25"/>
                </a:solidFill>
                <a:latin typeface="Coolvetica Rg" pitchFamily="34" charset="0"/>
                <a:ea typeface="Impact Label" pitchFamily="2" charset="0"/>
                <a:cs typeface="Impact Label" pitchFamily="2" charset="0"/>
              </a:rPr>
              <a:t>What are the main issues facing young people today?</a:t>
            </a:r>
          </a:p>
        </p:txBody>
      </p:sp>
      <p:sp>
        <p:nvSpPr>
          <p:cNvPr id="3" name="Content Placeholder 2"/>
          <p:cNvSpPr>
            <a:spLocks noGrp="1"/>
          </p:cNvSpPr>
          <p:nvPr>
            <p:ph idx="1"/>
          </p:nvPr>
        </p:nvSpPr>
        <p:spPr>
          <a:xfrm>
            <a:off x="683568" y="1844824"/>
            <a:ext cx="7848872" cy="4281339"/>
          </a:xfrm>
        </p:spPr>
        <p:txBody>
          <a:bodyPr>
            <a:normAutofit fontScale="77500" lnSpcReduction="20000"/>
          </a:bodyPr>
          <a:lstStyle/>
          <a:p>
            <a:pPr>
              <a:lnSpc>
                <a:spcPct val="120000"/>
              </a:lnSpc>
            </a:pPr>
            <a:r>
              <a:rPr lang="en-NZ" sz="3100" dirty="0" smtClean="0">
                <a:latin typeface="Arial" panose="020B0604020202020204" pitchFamily="34" charset="0"/>
                <a:cs typeface="Arial" panose="020B0604020202020204" pitchFamily="34" charset="0"/>
              </a:rPr>
              <a:t>“Relationships and friendships, people not being able to trust people anymore and some people just go behind your back and just being rude and stuff</a:t>
            </a:r>
            <a:r>
              <a:rPr lang="en-NZ" sz="2800" dirty="0" smtClean="0">
                <a:latin typeface="Arial" panose="020B0604020202020204" pitchFamily="34" charset="0"/>
                <a:cs typeface="Arial" panose="020B0604020202020204" pitchFamily="34" charset="0"/>
              </a:rPr>
              <a:t>’</a:t>
            </a:r>
          </a:p>
          <a:p>
            <a:pPr>
              <a:lnSpc>
                <a:spcPct val="120000"/>
              </a:lnSpc>
            </a:pPr>
            <a:r>
              <a:rPr lang="en-NZ" sz="3100" dirty="0" smtClean="0">
                <a:latin typeface="Arial" panose="020B0604020202020204" pitchFamily="34" charset="0"/>
                <a:cs typeface="Arial" panose="020B0604020202020204" pitchFamily="34" charset="0"/>
              </a:rPr>
              <a:t>“Boyfriend/girlfriend </a:t>
            </a:r>
            <a:r>
              <a:rPr lang="en-NZ" sz="3100" dirty="0" err="1" smtClean="0">
                <a:latin typeface="Arial" panose="020B0604020202020204" pitchFamily="34" charset="0"/>
                <a:cs typeface="Arial" panose="020B0604020202020204" pitchFamily="34" charset="0"/>
              </a:rPr>
              <a:t>kinda</a:t>
            </a:r>
            <a:r>
              <a:rPr lang="en-NZ" sz="3100" dirty="0" smtClean="0">
                <a:latin typeface="Arial" panose="020B0604020202020204" pitchFamily="34" charset="0"/>
                <a:cs typeface="Arial" panose="020B0604020202020204" pitchFamily="34" charset="0"/>
              </a:rPr>
              <a:t> things, they just hook up because everyone else is doing it or they try to fit in and they think its cool to do stuff that other people are doing so they just do it as well”</a:t>
            </a:r>
          </a:p>
          <a:p>
            <a:pPr>
              <a:lnSpc>
                <a:spcPct val="120000"/>
              </a:lnSpc>
            </a:pPr>
            <a:r>
              <a:rPr lang="en-NZ" sz="3100" dirty="0" smtClean="0">
                <a:latin typeface="Arial" panose="020B0604020202020204" pitchFamily="34" charset="0"/>
                <a:cs typeface="Arial" panose="020B0604020202020204" pitchFamily="34" charset="0"/>
              </a:rPr>
              <a:t>“Having to ‘stand out’ to be accepted by others, it’s </a:t>
            </a:r>
            <a:r>
              <a:rPr lang="en-NZ" sz="3100" dirty="0" err="1" smtClean="0">
                <a:latin typeface="Arial" panose="020B0604020202020204" pitchFamily="34" charset="0"/>
                <a:cs typeface="Arial" panose="020B0604020202020204" pitchFamily="34" charset="0"/>
              </a:rPr>
              <a:t>kinda</a:t>
            </a:r>
            <a:r>
              <a:rPr lang="en-NZ" sz="3100" dirty="0" smtClean="0">
                <a:latin typeface="Arial" panose="020B0604020202020204" pitchFamily="34" charset="0"/>
                <a:cs typeface="Arial" panose="020B0604020202020204" pitchFamily="34" charset="0"/>
              </a:rPr>
              <a:t> hard to be yourself, you </a:t>
            </a:r>
            <a:r>
              <a:rPr lang="en-NZ" sz="3100" dirty="0" err="1" smtClean="0">
                <a:latin typeface="Arial" panose="020B0604020202020204" pitchFamily="34" charset="0"/>
                <a:cs typeface="Arial" panose="020B0604020202020204" pitchFamily="34" charset="0"/>
              </a:rPr>
              <a:t>kinda</a:t>
            </a:r>
            <a:r>
              <a:rPr lang="en-NZ" sz="3100" dirty="0" smtClean="0">
                <a:latin typeface="Arial" panose="020B0604020202020204" pitchFamily="34" charset="0"/>
                <a:cs typeface="Arial" panose="020B0604020202020204" pitchFamily="34" charset="0"/>
              </a:rPr>
              <a:t> need to prove yourself” </a:t>
            </a:r>
          </a:p>
          <a:p>
            <a:endParaRPr lang="en-NZ" sz="2400" i="1" dirty="0"/>
          </a:p>
        </p:txBody>
      </p:sp>
    </p:spTree>
    <p:extLst>
      <p:ext uri="{BB962C8B-B14F-4D97-AF65-F5344CB8AC3E}">
        <p14:creationId xmlns:p14="http://schemas.microsoft.com/office/powerpoint/2010/main" val="3176096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404664"/>
            <a:ext cx="7200800" cy="6192688"/>
          </a:xfrm>
        </p:spPr>
        <p:txBody>
          <a:bodyPr>
            <a:normAutofit/>
          </a:bodyPr>
          <a:lstStyle/>
          <a:p>
            <a:pPr marL="514350" indent="-514350">
              <a:buNone/>
            </a:pPr>
            <a:endParaRPr lang="en-NZ" dirty="0" smtClean="0"/>
          </a:p>
          <a:p>
            <a:pPr marL="514350" indent="-514350">
              <a:buNone/>
            </a:pPr>
            <a:endParaRPr lang="en-NZ" dirty="0" smtClean="0">
              <a:solidFill>
                <a:schemeClr val="bg1"/>
              </a:solidFill>
            </a:endParaRPr>
          </a:p>
          <a:p>
            <a:pPr marL="0" indent="0" algn="ctr">
              <a:buNone/>
            </a:pPr>
            <a:r>
              <a:rPr lang="en-NZ" dirty="0">
                <a:latin typeface="Arial" panose="020B0604020202020204" pitchFamily="34" charset="0"/>
                <a:cs typeface="Arial" panose="020B0604020202020204" pitchFamily="34" charset="0"/>
              </a:rPr>
              <a:t>Identify the main issues </a:t>
            </a:r>
            <a:endParaRPr lang="en-NZ" dirty="0" smtClean="0">
              <a:latin typeface="Arial" panose="020B0604020202020204" pitchFamily="34" charset="0"/>
              <a:cs typeface="Arial" panose="020B0604020202020204" pitchFamily="34" charset="0"/>
            </a:endParaRPr>
          </a:p>
          <a:p>
            <a:pPr marL="0" indent="0" algn="ctr">
              <a:buNone/>
            </a:pPr>
            <a:r>
              <a:rPr lang="en-NZ" dirty="0" smtClean="0">
                <a:latin typeface="Arial" panose="020B0604020202020204" pitchFamily="34" charset="0"/>
                <a:cs typeface="Arial" panose="020B0604020202020204" pitchFamily="34" charset="0"/>
              </a:rPr>
              <a:t>you </a:t>
            </a:r>
            <a:r>
              <a:rPr lang="en-NZ" dirty="0">
                <a:latin typeface="Arial" panose="020B0604020202020204" pitchFamily="34" charset="0"/>
                <a:cs typeface="Arial" panose="020B0604020202020204" pitchFamily="34" charset="0"/>
              </a:rPr>
              <a:t>face today. </a:t>
            </a:r>
            <a:endParaRPr lang="en-NZ" dirty="0" smtClean="0">
              <a:latin typeface="Arial" panose="020B0604020202020204" pitchFamily="34" charset="0"/>
              <a:cs typeface="Arial" panose="020B0604020202020204" pitchFamily="34" charset="0"/>
            </a:endParaRPr>
          </a:p>
          <a:p>
            <a:pPr marL="0" indent="0">
              <a:buNone/>
            </a:pPr>
            <a:endParaRPr lang="en-NZ" dirty="0" smtClean="0">
              <a:latin typeface="Arial" panose="020B0604020202020204" pitchFamily="34" charset="0"/>
              <a:cs typeface="Arial" panose="020B0604020202020204" pitchFamily="34" charset="0"/>
            </a:endParaRPr>
          </a:p>
          <a:p>
            <a:pPr marL="0" indent="0" algn="ctr">
              <a:buNone/>
            </a:pPr>
            <a:r>
              <a:rPr lang="en-NZ" dirty="0" smtClean="0">
                <a:latin typeface="Arial" panose="020B0604020202020204" pitchFamily="34" charset="0"/>
                <a:cs typeface="Arial" panose="020B0604020202020204" pitchFamily="34" charset="0"/>
              </a:rPr>
              <a:t>What </a:t>
            </a:r>
            <a:r>
              <a:rPr lang="en-NZ" dirty="0">
                <a:latin typeface="Arial" panose="020B0604020202020204" pitchFamily="34" charset="0"/>
                <a:cs typeface="Arial" panose="020B0604020202020204" pitchFamily="34" charset="0"/>
              </a:rPr>
              <a:t>might they have in common with the issues teenagers are facing</a:t>
            </a:r>
            <a:r>
              <a:rPr lang="en-NZ" dirty="0" smtClean="0">
                <a:latin typeface="Arial" panose="020B0604020202020204" pitchFamily="34" charset="0"/>
                <a:cs typeface="Arial" panose="020B0604020202020204" pitchFamily="34" charset="0"/>
              </a:rPr>
              <a:t>?</a:t>
            </a:r>
            <a:endParaRPr lang="en-NZ"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45871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81736"/>
            <a:ext cx="8856984" cy="1619072"/>
          </a:xfrm>
        </p:spPr>
        <p:txBody>
          <a:bodyPr>
            <a:normAutofit/>
          </a:bodyPr>
          <a:lstStyle/>
          <a:p>
            <a:r>
              <a:rPr lang="en-NZ" sz="4000" b="1" dirty="0" smtClean="0">
                <a:solidFill>
                  <a:srgbClr val="EF6B25"/>
                </a:solidFill>
                <a:latin typeface="Coolvetica Rg"/>
                <a:cs typeface="Arial" panose="020B0604020202020204" pitchFamily="34" charset="0"/>
              </a:rPr>
              <a:t>CONNECTING IN CONVERSATION</a:t>
            </a:r>
            <a:endParaRPr lang="en-NZ" sz="4000" b="1" dirty="0">
              <a:solidFill>
                <a:srgbClr val="EF6B25"/>
              </a:solidFill>
              <a:latin typeface="Coolvetica Rg"/>
              <a:cs typeface="Arial" panose="020B0604020202020204" pitchFamily="34" charset="0"/>
            </a:endParaRPr>
          </a:p>
        </p:txBody>
      </p:sp>
      <p:pic>
        <p:nvPicPr>
          <p:cNvPr id="1026" name="Picture 2"/>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bwMode="auto">
          <a:xfrm>
            <a:off x="1259632" y="1513168"/>
            <a:ext cx="6500308" cy="48752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196752"/>
            <a:ext cx="7200800" cy="4525963"/>
          </a:xfrm>
        </p:spPr>
        <p:txBody>
          <a:bodyPr/>
          <a:lstStyle/>
          <a:p>
            <a:r>
              <a:rPr lang="en-NZ" dirty="0" smtClean="0">
                <a:latin typeface="Arial" panose="020B0604020202020204" pitchFamily="34" charset="0"/>
                <a:cs typeface="Arial" panose="020B0604020202020204" pitchFamily="34" charset="0"/>
              </a:rPr>
              <a:t>Can </a:t>
            </a:r>
            <a:r>
              <a:rPr lang="en-NZ" dirty="0">
                <a:latin typeface="Arial" panose="020B0604020202020204" pitchFamily="34" charset="0"/>
                <a:cs typeface="Arial" panose="020B0604020202020204" pitchFamily="34" charset="0"/>
              </a:rPr>
              <a:t>you think of a time when you felt like you connected well in a conversation with a young person? </a:t>
            </a:r>
            <a:endParaRPr lang="en-NZ" dirty="0" smtClean="0">
              <a:latin typeface="Arial" panose="020B0604020202020204" pitchFamily="34" charset="0"/>
              <a:cs typeface="Arial" panose="020B0604020202020204" pitchFamily="34" charset="0"/>
            </a:endParaRPr>
          </a:p>
          <a:p>
            <a:pPr marL="0" indent="0">
              <a:buNone/>
            </a:pPr>
            <a:endParaRPr lang="en-NZ" dirty="0" smtClean="0">
              <a:latin typeface="Arial" panose="020B0604020202020204" pitchFamily="34" charset="0"/>
              <a:cs typeface="Arial" panose="020B0604020202020204" pitchFamily="34" charset="0"/>
            </a:endParaRPr>
          </a:p>
          <a:p>
            <a:r>
              <a:rPr lang="en-NZ" dirty="0" smtClean="0">
                <a:latin typeface="Arial" panose="020B0604020202020204" pitchFamily="34" charset="0"/>
                <a:cs typeface="Arial" panose="020B0604020202020204" pitchFamily="34" charset="0"/>
              </a:rPr>
              <a:t>What </a:t>
            </a:r>
            <a:r>
              <a:rPr lang="en-NZ" dirty="0">
                <a:latin typeface="Arial" panose="020B0604020202020204" pitchFamily="34" charset="0"/>
                <a:cs typeface="Arial" panose="020B0604020202020204" pitchFamily="34" charset="0"/>
              </a:rPr>
              <a:t>was it that about that conversation that made you feel like it was successful?</a:t>
            </a:r>
            <a:endParaRPr lang="en-NZ" dirty="0" smtClean="0">
              <a:latin typeface="Arial" panose="020B0604020202020204" pitchFamily="34" charset="0"/>
              <a:cs typeface="Arial" panose="020B0604020202020204" pitchFamily="34" charset="0"/>
            </a:endParaRPr>
          </a:p>
          <a:p>
            <a:pPr marL="514350" indent="-514350">
              <a:buAutoNum type="arabicParenR"/>
            </a:pPr>
            <a:endParaRPr lang="en-NZ" dirty="0" smtClean="0"/>
          </a:p>
        </p:txBody>
      </p:sp>
    </p:spTree>
    <p:extLst>
      <p:ext uri="{BB962C8B-B14F-4D97-AF65-F5344CB8AC3E}">
        <p14:creationId xmlns:p14="http://schemas.microsoft.com/office/powerpoint/2010/main" val="2378414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76672"/>
            <a:ext cx="7128792" cy="1224136"/>
          </a:xfrm>
        </p:spPr>
        <p:txBody>
          <a:bodyPr>
            <a:noAutofit/>
          </a:bodyPr>
          <a:lstStyle/>
          <a:p>
            <a:r>
              <a:rPr lang="en-NZ" sz="3200" dirty="0">
                <a:solidFill>
                  <a:srgbClr val="EF6B25"/>
                </a:solidFill>
                <a:latin typeface="Coolvetica Rg" pitchFamily="34" charset="0"/>
                <a:ea typeface="Impact Label" pitchFamily="2" charset="0"/>
                <a:cs typeface="Impact Label" pitchFamily="2" charset="0"/>
              </a:rPr>
              <a:t>What advice would you give to adults who want to connect to young people?</a:t>
            </a:r>
          </a:p>
        </p:txBody>
      </p:sp>
      <p:sp>
        <p:nvSpPr>
          <p:cNvPr id="3" name="Content Placeholder 2"/>
          <p:cNvSpPr>
            <a:spLocks noGrp="1"/>
          </p:cNvSpPr>
          <p:nvPr>
            <p:ph idx="1"/>
          </p:nvPr>
        </p:nvSpPr>
        <p:spPr>
          <a:xfrm>
            <a:off x="755576" y="1844824"/>
            <a:ext cx="7704856" cy="4281339"/>
          </a:xfrm>
        </p:spPr>
        <p:txBody>
          <a:bodyPr>
            <a:normAutofit fontScale="77500" lnSpcReduction="20000"/>
          </a:bodyPr>
          <a:lstStyle/>
          <a:p>
            <a:pPr>
              <a:lnSpc>
                <a:spcPct val="160000"/>
              </a:lnSpc>
            </a:pPr>
            <a:r>
              <a:rPr lang="en-NZ" sz="2800" dirty="0" smtClean="0">
                <a:latin typeface="Arial" panose="020B0604020202020204" pitchFamily="34" charset="0"/>
                <a:cs typeface="Arial" panose="020B0604020202020204" pitchFamily="34" charset="0"/>
              </a:rPr>
              <a:t>“Just feel free to come and talk to us, take the first step, just be open, … talk about anything”</a:t>
            </a:r>
          </a:p>
          <a:p>
            <a:pPr>
              <a:lnSpc>
                <a:spcPct val="160000"/>
              </a:lnSpc>
            </a:pPr>
            <a:r>
              <a:rPr lang="en-NZ" sz="2800" dirty="0" smtClean="0">
                <a:latin typeface="Arial" panose="020B0604020202020204" pitchFamily="34" charset="0"/>
                <a:cs typeface="Arial" panose="020B0604020202020204" pitchFamily="34" charset="0"/>
              </a:rPr>
              <a:t>“Just hanging out with youth they want to connect with, people who not just hang out with me at church but want to know me outside of church”</a:t>
            </a:r>
          </a:p>
          <a:p>
            <a:pPr>
              <a:lnSpc>
                <a:spcPct val="160000"/>
              </a:lnSpc>
            </a:pPr>
            <a:r>
              <a:rPr lang="en-NZ" sz="2800" dirty="0" smtClean="0">
                <a:latin typeface="Arial" panose="020B0604020202020204" pitchFamily="34" charset="0"/>
                <a:cs typeface="Arial" panose="020B0604020202020204" pitchFamily="34" charset="0"/>
              </a:rPr>
              <a:t>“Be genuine, be who you are”</a:t>
            </a:r>
          </a:p>
          <a:p>
            <a:pPr>
              <a:lnSpc>
                <a:spcPct val="160000"/>
              </a:lnSpc>
            </a:pPr>
            <a:r>
              <a:rPr lang="en-NZ" sz="2800" dirty="0" smtClean="0">
                <a:latin typeface="Arial" panose="020B0604020202020204" pitchFamily="34" charset="0"/>
                <a:cs typeface="Arial" panose="020B0604020202020204" pitchFamily="34" charset="0"/>
              </a:rPr>
              <a:t>“Be laid back, don’t say things that were cool when you were young, because that’s probably not cool now”</a:t>
            </a:r>
          </a:p>
          <a:p>
            <a:pPr marL="0" indent="0">
              <a:buNone/>
            </a:pPr>
            <a:endParaRPr lang="en-NZ" dirty="0"/>
          </a:p>
        </p:txBody>
      </p:sp>
    </p:spTree>
    <p:extLst>
      <p:ext uri="{BB962C8B-B14F-4D97-AF65-F5344CB8AC3E}">
        <p14:creationId xmlns:p14="http://schemas.microsoft.com/office/powerpoint/2010/main" val="11446675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640960" cy="1008112"/>
          </a:xfrm>
        </p:spPr>
        <p:txBody>
          <a:bodyPr>
            <a:normAutofit/>
          </a:bodyPr>
          <a:lstStyle/>
          <a:p>
            <a:r>
              <a:rPr lang="en-NZ" b="1" dirty="0" smtClean="0">
                <a:solidFill>
                  <a:srgbClr val="EF6B25"/>
                </a:solidFill>
                <a:latin typeface="Coolvetica Rg"/>
                <a:cs typeface="Arial" panose="020B0604020202020204" pitchFamily="34" charset="0"/>
              </a:rPr>
              <a:t>TIPS FOR TEACHING</a:t>
            </a:r>
            <a:endParaRPr lang="en-NZ" b="1" dirty="0">
              <a:solidFill>
                <a:srgbClr val="EF6B25"/>
              </a:solidFill>
              <a:latin typeface="Coolvetica Rg"/>
              <a:cs typeface="Arial" panose="020B0604020202020204" pitchFamily="34" charset="0"/>
            </a:endParaRPr>
          </a:p>
        </p:txBody>
      </p:sp>
      <p:pic>
        <p:nvPicPr>
          <p:cNvPr id="2051" name="Picture 3" descr="C:\Users\karens\Desktop\youthworship.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75656" y="1196752"/>
            <a:ext cx="5904656" cy="504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96752"/>
            <a:ext cx="7344816" cy="4525963"/>
          </a:xfrm>
        </p:spPr>
        <p:txBody>
          <a:bodyPr/>
          <a:lstStyle/>
          <a:p>
            <a:pPr marL="0" indent="0">
              <a:buNone/>
            </a:pPr>
            <a:endParaRPr lang="en-NZ" dirty="0" smtClean="0"/>
          </a:p>
          <a:p>
            <a:pPr marL="0" indent="0">
              <a:buNone/>
            </a:pPr>
            <a:endParaRPr lang="en-NZ" dirty="0"/>
          </a:p>
          <a:p>
            <a:pPr marL="0" indent="0" algn="ctr">
              <a:buNone/>
            </a:pPr>
            <a:r>
              <a:rPr lang="en-NZ" dirty="0" smtClean="0">
                <a:latin typeface="Arial" panose="020B0604020202020204" pitchFamily="34" charset="0"/>
                <a:cs typeface="Arial" panose="020B0604020202020204" pitchFamily="34" charset="0"/>
              </a:rPr>
              <a:t>What’s one thing </a:t>
            </a:r>
          </a:p>
          <a:p>
            <a:pPr marL="0" indent="0" algn="ctr">
              <a:buNone/>
            </a:pPr>
            <a:r>
              <a:rPr lang="en-NZ" dirty="0" smtClean="0">
                <a:latin typeface="Arial" panose="020B0604020202020204" pitchFamily="34" charset="0"/>
                <a:cs typeface="Arial" panose="020B0604020202020204" pitchFamily="34" charset="0"/>
              </a:rPr>
              <a:t>you’re going to take away from this workshop?</a:t>
            </a:r>
          </a:p>
          <a:p>
            <a:pPr marL="514350" indent="-514350">
              <a:buAutoNum type="arabicParenR"/>
            </a:pPr>
            <a:endParaRPr lang="en-NZ" dirty="0" smtClean="0"/>
          </a:p>
        </p:txBody>
      </p:sp>
    </p:spTree>
    <p:extLst>
      <p:ext uri="{BB962C8B-B14F-4D97-AF65-F5344CB8AC3E}">
        <p14:creationId xmlns:p14="http://schemas.microsoft.com/office/powerpoint/2010/main" val="4328016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548680"/>
            <a:ext cx="7200800" cy="1224136"/>
          </a:xfrm>
        </p:spPr>
        <p:txBody>
          <a:bodyPr>
            <a:noAutofit/>
          </a:bodyPr>
          <a:lstStyle/>
          <a:p>
            <a:r>
              <a:rPr lang="en-NZ" sz="4000" dirty="0">
                <a:solidFill>
                  <a:srgbClr val="EF6B25"/>
                </a:solidFill>
                <a:latin typeface="Coolvetica Rg" pitchFamily="34" charset="0"/>
                <a:ea typeface="Impact Label" pitchFamily="2" charset="0"/>
                <a:cs typeface="Impact Label" pitchFamily="2" charset="0"/>
              </a:rPr>
              <a:t>What do you appreciate about older people?</a:t>
            </a:r>
          </a:p>
        </p:txBody>
      </p:sp>
      <p:sp>
        <p:nvSpPr>
          <p:cNvPr id="3" name="Content Placeholder 2"/>
          <p:cNvSpPr>
            <a:spLocks noGrp="1"/>
          </p:cNvSpPr>
          <p:nvPr>
            <p:ph idx="1"/>
          </p:nvPr>
        </p:nvSpPr>
        <p:spPr>
          <a:xfrm>
            <a:off x="971600" y="1988840"/>
            <a:ext cx="7344816" cy="4137323"/>
          </a:xfrm>
        </p:spPr>
        <p:txBody>
          <a:bodyPr>
            <a:noAutofit/>
          </a:bodyPr>
          <a:lstStyle/>
          <a:p>
            <a:r>
              <a:rPr lang="en-NZ" sz="2400" dirty="0" smtClean="0">
                <a:latin typeface="Arial" panose="020B0604020202020204" pitchFamily="34" charset="0"/>
                <a:cs typeface="Arial" panose="020B0604020202020204" pitchFamily="34" charset="0"/>
              </a:rPr>
              <a:t>“They have been in the same situation we have been in and it may not be exactly the same but they know what it’s like”</a:t>
            </a:r>
          </a:p>
          <a:p>
            <a:pPr marL="0" indent="0">
              <a:buNone/>
            </a:pPr>
            <a:endParaRPr lang="en-NZ" sz="2400" dirty="0" smtClean="0">
              <a:latin typeface="Arial" panose="020B0604020202020204" pitchFamily="34" charset="0"/>
              <a:cs typeface="Arial" panose="020B0604020202020204" pitchFamily="34" charset="0"/>
            </a:endParaRPr>
          </a:p>
          <a:p>
            <a:r>
              <a:rPr lang="en-NZ" sz="2400" dirty="0" smtClean="0">
                <a:latin typeface="Arial" panose="020B0604020202020204" pitchFamily="34" charset="0"/>
                <a:cs typeface="Arial" panose="020B0604020202020204" pitchFamily="34" charset="0"/>
              </a:rPr>
              <a:t>“Their wisdom, their advice and their experience of other things”</a:t>
            </a:r>
          </a:p>
          <a:p>
            <a:pPr marL="0" indent="0">
              <a:buNone/>
            </a:pPr>
            <a:endParaRPr lang="en-NZ" sz="2400" dirty="0" smtClean="0">
              <a:latin typeface="Arial" panose="020B0604020202020204" pitchFamily="34" charset="0"/>
              <a:cs typeface="Arial" panose="020B0604020202020204" pitchFamily="34" charset="0"/>
            </a:endParaRPr>
          </a:p>
          <a:p>
            <a:r>
              <a:rPr lang="en-NZ" sz="2400" dirty="0" smtClean="0">
                <a:latin typeface="Arial" panose="020B0604020202020204" pitchFamily="34" charset="0"/>
                <a:cs typeface="Arial" panose="020B0604020202020204" pitchFamily="34" charset="0"/>
              </a:rPr>
              <a:t>“You can go up to them and like talk to them about stuff, about God and they will just tell you and they’ll give you advice”</a:t>
            </a:r>
            <a:endParaRPr lang="en-NZ" sz="2400" dirty="0">
              <a:solidFill>
                <a:srgbClr val="FF3300"/>
              </a:solidFill>
              <a:latin typeface="Arial" panose="020B0604020202020204" pitchFamily="34" charset="0"/>
              <a:ea typeface="Impact Label" pitchFamily="2" charset="0"/>
              <a:cs typeface="Arial" panose="020B0604020202020204" pitchFamily="34" charset="0"/>
            </a:endParaRPr>
          </a:p>
        </p:txBody>
      </p:sp>
    </p:spTree>
    <p:extLst>
      <p:ext uri="{BB962C8B-B14F-4D97-AF65-F5344CB8AC3E}">
        <p14:creationId xmlns:p14="http://schemas.microsoft.com/office/powerpoint/2010/main" val="1581436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a:solidFill>
                  <a:srgbClr val="EF6B25"/>
                </a:solidFill>
                <a:latin typeface="Coolvetica Rg"/>
                <a:ea typeface="Impact Label" pitchFamily="2" charset="0"/>
                <a:cs typeface="Arial" panose="020B0604020202020204" pitchFamily="34" charset="0"/>
              </a:rPr>
              <a:t>Quiz</a:t>
            </a:r>
          </a:p>
        </p:txBody>
      </p:sp>
      <p:sp>
        <p:nvSpPr>
          <p:cNvPr id="3" name="Content Placeholder 2"/>
          <p:cNvSpPr>
            <a:spLocks noGrp="1"/>
          </p:cNvSpPr>
          <p:nvPr>
            <p:ph idx="1"/>
          </p:nvPr>
        </p:nvSpPr>
        <p:spPr>
          <a:xfrm>
            <a:off x="457200" y="1600201"/>
            <a:ext cx="4762872" cy="676671"/>
          </a:xfrm>
        </p:spPr>
        <p:txBody>
          <a:bodyPr>
            <a:normAutofit/>
          </a:bodyPr>
          <a:lstStyle/>
          <a:p>
            <a:r>
              <a:rPr lang="en-NZ" sz="2400" dirty="0" smtClean="0">
                <a:latin typeface="Arial" panose="020B0604020202020204" pitchFamily="34" charset="0"/>
                <a:cs typeface="Arial" panose="020B0604020202020204" pitchFamily="34" charset="0"/>
              </a:rPr>
              <a:t>What does ‘swag’ mean?</a:t>
            </a:r>
            <a:endParaRPr lang="en-US" sz="2400" dirty="0">
              <a:latin typeface="Arial" panose="020B0604020202020204" pitchFamily="34" charset="0"/>
              <a:cs typeface="Arial" panose="020B0604020202020204" pitchFamily="34" charset="0"/>
            </a:endParaRPr>
          </a:p>
          <a:p>
            <a:pPr marL="0" indent="0">
              <a:buNone/>
            </a:pPr>
            <a:endParaRPr lang="en-NZ" sz="2400" dirty="0">
              <a:latin typeface="Arial" panose="020B0604020202020204" pitchFamily="34" charset="0"/>
              <a:cs typeface="Arial" panose="020B0604020202020204" pitchFamily="34" charset="0"/>
            </a:endParaRPr>
          </a:p>
        </p:txBody>
      </p:sp>
      <p:sp>
        <p:nvSpPr>
          <p:cNvPr id="4" name="TextBox 3"/>
          <p:cNvSpPr txBox="1"/>
          <p:nvPr/>
        </p:nvSpPr>
        <p:spPr>
          <a:xfrm>
            <a:off x="5148064" y="1628800"/>
            <a:ext cx="3744416" cy="1200329"/>
          </a:xfrm>
          <a:prstGeom prst="rect">
            <a:avLst/>
          </a:prstGeom>
          <a:noFill/>
        </p:spPr>
        <p:txBody>
          <a:bodyPr wrap="square" rtlCol="0">
            <a:spAutoFit/>
          </a:bodyPr>
          <a:lstStyle/>
          <a:p>
            <a:r>
              <a:rPr lang="en-NZ" sz="2400" dirty="0" smtClean="0">
                <a:latin typeface="Arial" panose="020B0604020202020204" pitchFamily="34" charset="0"/>
                <a:cs typeface="Arial" panose="020B0604020202020204" pitchFamily="34" charset="0"/>
              </a:rPr>
              <a:t>Style, looking good, confidence</a:t>
            </a:r>
          </a:p>
          <a:p>
            <a:endParaRPr lang="en-NZ" sz="2400" dirty="0">
              <a:latin typeface="Arial" panose="020B0604020202020204" pitchFamily="34" charset="0"/>
              <a:cs typeface="Arial" panose="020B0604020202020204" pitchFamily="34" charset="0"/>
            </a:endParaRPr>
          </a:p>
        </p:txBody>
      </p:sp>
      <p:sp>
        <p:nvSpPr>
          <p:cNvPr id="6" name="TextBox 5"/>
          <p:cNvSpPr txBox="1"/>
          <p:nvPr/>
        </p:nvSpPr>
        <p:spPr>
          <a:xfrm>
            <a:off x="467544" y="2420888"/>
            <a:ext cx="4536504" cy="1200329"/>
          </a:xfrm>
          <a:prstGeom prst="rect">
            <a:avLst/>
          </a:prstGeom>
          <a:noFill/>
        </p:spPr>
        <p:txBody>
          <a:bodyPr wrap="square" rtlCol="0">
            <a:spAutoFit/>
          </a:bodyPr>
          <a:lstStyle/>
          <a:p>
            <a:pPr marL="285750" indent="-285750">
              <a:buFont typeface="Arial" panose="020B0604020202020204" pitchFamily="34" charset="0"/>
              <a:buChar char="•"/>
            </a:pPr>
            <a:endParaRPr lang="en-NZ" sz="24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NZ" sz="2400" dirty="0" smtClean="0">
                <a:latin typeface="Arial" panose="020B0604020202020204" pitchFamily="34" charset="0"/>
                <a:cs typeface="Arial" panose="020B0604020202020204" pitchFamily="34" charset="0"/>
              </a:rPr>
              <a:t>What are fans of Justin Bieber called?</a:t>
            </a:r>
            <a:endParaRPr lang="en-NZ" sz="2400" dirty="0">
              <a:latin typeface="Arial" panose="020B0604020202020204" pitchFamily="34" charset="0"/>
              <a:cs typeface="Arial" panose="020B0604020202020204" pitchFamily="34" charset="0"/>
            </a:endParaRPr>
          </a:p>
        </p:txBody>
      </p:sp>
      <p:sp>
        <p:nvSpPr>
          <p:cNvPr id="8" name="TextBox 7"/>
          <p:cNvSpPr txBox="1"/>
          <p:nvPr/>
        </p:nvSpPr>
        <p:spPr>
          <a:xfrm>
            <a:off x="5148064" y="2382853"/>
            <a:ext cx="2952328" cy="892552"/>
          </a:xfrm>
          <a:prstGeom prst="rect">
            <a:avLst/>
          </a:prstGeom>
          <a:noFill/>
        </p:spPr>
        <p:txBody>
          <a:bodyPr wrap="square" rtlCol="0">
            <a:spAutoFit/>
          </a:bodyPr>
          <a:lstStyle/>
          <a:p>
            <a:endParaRPr lang="en-NZ" sz="2400" dirty="0" smtClean="0">
              <a:latin typeface="Arial" panose="020B0604020202020204" pitchFamily="34" charset="0"/>
              <a:cs typeface="Arial" panose="020B0604020202020204" pitchFamily="34" charset="0"/>
            </a:endParaRPr>
          </a:p>
          <a:p>
            <a:r>
              <a:rPr lang="en-NZ" sz="2400" dirty="0" smtClean="0">
                <a:latin typeface="Arial" panose="020B0604020202020204" pitchFamily="34" charset="0"/>
                <a:cs typeface="Arial" panose="020B0604020202020204" pitchFamily="34" charset="0"/>
              </a:rPr>
              <a:t>‘</a:t>
            </a:r>
            <a:r>
              <a:rPr lang="en-NZ" sz="2400" dirty="0" err="1" smtClean="0">
                <a:latin typeface="Arial" panose="020B0604020202020204" pitchFamily="34" charset="0"/>
                <a:cs typeface="Arial" panose="020B0604020202020204" pitchFamily="34" charset="0"/>
              </a:rPr>
              <a:t>Beliebers</a:t>
            </a:r>
            <a:r>
              <a:rPr lang="en-NZ" sz="2800" dirty="0" smtClean="0"/>
              <a:t>’</a:t>
            </a:r>
            <a:endParaRPr lang="en-NZ" sz="2800" dirty="0"/>
          </a:p>
        </p:txBody>
      </p:sp>
      <p:sp>
        <p:nvSpPr>
          <p:cNvPr id="10" name="TextBox 9"/>
          <p:cNvSpPr txBox="1"/>
          <p:nvPr/>
        </p:nvSpPr>
        <p:spPr>
          <a:xfrm>
            <a:off x="467544" y="3573016"/>
            <a:ext cx="4176464" cy="1569660"/>
          </a:xfrm>
          <a:prstGeom prst="rect">
            <a:avLst/>
          </a:prstGeom>
          <a:noFill/>
        </p:spPr>
        <p:txBody>
          <a:bodyPr wrap="square" rtlCol="0">
            <a:spAutoFit/>
          </a:bodyPr>
          <a:lstStyle/>
          <a:p>
            <a:pPr marL="285750" indent="-285750">
              <a:buFont typeface="Arial" panose="020B0604020202020204" pitchFamily="34" charset="0"/>
              <a:buChar char="•"/>
            </a:pPr>
            <a:endParaRPr lang="en-NZ" sz="24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NZ" sz="2400" dirty="0" smtClean="0">
                <a:latin typeface="Arial" panose="020B0604020202020204" pitchFamily="34" charset="0"/>
                <a:cs typeface="Arial" panose="020B0604020202020204" pitchFamily="34" charset="0"/>
              </a:rPr>
              <a:t>What </a:t>
            </a:r>
            <a:r>
              <a:rPr lang="en-NZ" sz="2400" dirty="0">
                <a:latin typeface="Arial" panose="020B0604020202020204" pitchFamily="34" charset="0"/>
                <a:cs typeface="Arial" panose="020B0604020202020204" pitchFamily="34" charset="0"/>
              </a:rPr>
              <a:t>would I be referring to if I bragged about my ‘</a:t>
            </a:r>
            <a:r>
              <a:rPr lang="en-NZ" sz="2400" dirty="0" err="1">
                <a:latin typeface="Arial" panose="020B0604020202020204" pitchFamily="34" charset="0"/>
                <a:cs typeface="Arial" panose="020B0604020202020204" pitchFamily="34" charset="0"/>
              </a:rPr>
              <a:t>gainz</a:t>
            </a:r>
            <a:r>
              <a:rPr lang="en-NZ" sz="2400" dirty="0">
                <a:latin typeface="Arial" panose="020B0604020202020204" pitchFamily="34" charset="0"/>
                <a:cs typeface="Arial" panose="020B0604020202020204" pitchFamily="34" charset="0"/>
              </a:rPr>
              <a:t>’?</a:t>
            </a:r>
          </a:p>
        </p:txBody>
      </p:sp>
      <p:sp>
        <p:nvSpPr>
          <p:cNvPr id="11" name="TextBox 10"/>
          <p:cNvSpPr txBox="1"/>
          <p:nvPr/>
        </p:nvSpPr>
        <p:spPr>
          <a:xfrm>
            <a:off x="5220072" y="3501008"/>
            <a:ext cx="3024336" cy="1261884"/>
          </a:xfrm>
          <a:prstGeom prst="rect">
            <a:avLst/>
          </a:prstGeom>
          <a:noFill/>
        </p:spPr>
        <p:txBody>
          <a:bodyPr wrap="square" rtlCol="0">
            <a:spAutoFit/>
          </a:bodyPr>
          <a:lstStyle/>
          <a:p>
            <a:endParaRPr lang="en-NZ" sz="2800" dirty="0" smtClean="0"/>
          </a:p>
          <a:p>
            <a:r>
              <a:rPr lang="en-NZ" sz="2400" dirty="0" smtClean="0">
                <a:latin typeface="Arial" panose="020B0604020202020204" pitchFamily="34" charset="0"/>
                <a:cs typeface="Arial" panose="020B0604020202020204" pitchFamily="34" charset="0"/>
              </a:rPr>
              <a:t>The muscles I’ve built up at the gym</a:t>
            </a:r>
            <a:endParaRPr lang="en-NZ" sz="2400" dirty="0">
              <a:latin typeface="Arial" panose="020B0604020202020204" pitchFamily="34" charset="0"/>
              <a:cs typeface="Arial" panose="020B0604020202020204" pitchFamily="34" charset="0"/>
            </a:endParaRPr>
          </a:p>
        </p:txBody>
      </p:sp>
      <p:sp>
        <p:nvSpPr>
          <p:cNvPr id="12" name="TextBox 11"/>
          <p:cNvSpPr txBox="1"/>
          <p:nvPr/>
        </p:nvSpPr>
        <p:spPr>
          <a:xfrm>
            <a:off x="467544" y="5085184"/>
            <a:ext cx="3816424" cy="1631216"/>
          </a:xfrm>
          <a:prstGeom prst="rect">
            <a:avLst/>
          </a:prstGeom>
          <a:noFill/>
        </p:spPr>
        <p:txBody>
          <a:bodyPr wrap="square" rtlCol="0">
            <a:spAutoFit/>
          </a:bodyPr>
          <a:lstStyle/>
          <a:p>
            <a:pPr marL="285750" indent="-285750">
              <a:buFont typeface="Arial" panose="020B0604020202020204" pitchFamily="34" charset="0"/>
              <a:buChar char="•"/>
            </a:pPr>
            <a:endParaRPr lang="en-NZ" sz="2800" dirty="0" smtClean="0"/>
          </a:p>
          <a:p>
            <a:pPr marL="285750" indent="-285750">
              <a:buFont typeface="Arial" panose="020B0604020202020204" pitchFamily="34" charset="0"/>
              <a:buChar char="•"/>
            </a:pPr>
            <a:r>
              <a:rPr lang="en-NZ" sz="2400" dirty="0" smtClean="0">
                <a:latin typeface="Arial" panose="020B0604020202020204" pitchFamily="34" charset="0"/>
                <a:cs typeface="Arial" panose="020B0604020202020204" pitchFamily="34" charset="0"/>
              </a:rPr>
              <a:t>Who </a:t>
            </a:r>
            <a:r>
              <a:rPr lang="en-NZ" sz="2400" dirty="0">
                <a:latin typeface="Arial" panose="020B0604020202020204" pitchFamily="34" charset="0"/>
                <a:cs typeface="Arial" panose="020B0604020202020204" pitchFamily="34" charset="0"/>
              </a:rPr>
              <a:t>is the female star of the ‘Hunger Games’ movies?</a:t>
            </a:r>
          </a:p>
        </p:txBody>
      </p:sp>
      <p:sp>
        <p:nvSpPr>
          <p:cNvPr id="13" name="TextBox 12"/>
          <p:cNvSpPr txBox="1"/>
          <p:nvPr/>
        </p:nvSpPr>
        <p:spPr>
          <a:xfrm>
            <a:off x="5220072" y="5517232"/>
            <a:ext cx="3240360" cy="461665"/>
          </a:xfrm>
          <a:prstGeom prst="rect">
            <a:avLst/>
          </a:prstGeom>
          <a:noFill/>
        </p:spPr>
        <p:txBody>
          <a:bodyPr wrap="square" rtlCol="0">
            <a:spAutoFit/>
          </a:bodyPr>
          <a:lstStyle/>
          <a:p>
            <a:r>
              <a:rPr lang="en-NZ" sz="2400" dirty="0" smtClean="0">
                <a:latin typeface="Arial" panose="020B0604020202020204" pitchFamily="34" charset="0"/>
                <a:cs typeface="Arial" panose="020B0604020202020204" pitchFamily="34" charset="0"/>
              </a:rPr>
              <a:t>Jennifer Lawrence</a:t>
            </a:r>
            <a:endParaRPr lang="en-NZ"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7445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NZ"/>
          </a:p>
        </p:txBody>
      </p:sp>
      <p:sp>
        <p:nvSpPr>
          <p:cNvPr id="3" name="Subtitle 2"/>
          <p:cNvSpPr>
            <a:spLocks noGrp="1"/>
          </p:cNvSpPr>
          <p:nvPr>
            <p:ph type="subTitle" idx="1"/>
          </p:nvPr>
        </p:nvSpPr>
        <p:spPr>
          <a:xfrm>
            <a:off x="4008389" y="5733256"/>
            <a:ext cx="5135611" cy="864096"/>
          </a:xfrm>
        </p:spPr>
        <p:txBody>
          <a:bodyPr>
            <a:noAutofit/>
          </a:bodyPr>
          <a:lstStyle/>
          <a:p>
            <a:r>
              <a:rPr lang="en-NZ" sz="4800" dirty="0" smtClean="0">
                <a:solidFill>
                  <a:schemeClr val="tx1"/>
                </a:solidFill>
                <a:latin typeface="Impact" panose="020B0806030902050204" pitchFamily="34" charset="0"/>
              </a:rPr>
              <a:t>WITH TEENAGERS</a:t>
            </a:r>
            <a:endParaRPr lang="en-NZ" sz="4800" dirty="0">
              <a:solidFill>
                <a:schemeClr val="tx1"/>
              </a:solidFill>
              <a:latin typeface="Impact" panose="020B0806030902050204"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141" r="-32" b="441"/>
          <a:stretch/>
        </p:blipFill>
        <p:spPr>
          <a:xfrm rot="-840000">
            <a:off x="-741630" y="1179914"/>
            <a:ext cx="10576427" cy="4460580"/>
          </a:xfrm>
          <a:prstGeom prst="rect">
            <a:avLst/>
          </a:prstGeom>
        </p:spPr>
      </p:pic>
      <p:sp>
        <p:nvSpPr>
          <p:cNvPr id="6" name="TextBox 5"/>
          <p:cNvSpPr txBox="1"/>
          <p:nvPr/>
        </p:nvSpPr>
        <p:spPr>
          <a:xfrm>
            <a:off x="179512" y="332656"/>
            <a:ext cx="3863015" cy="923330"/>
          </a:xfrm>
          <a:prstGeom prst="rect">
            <a:avLst/>
          </a:prstGeom>
          <a:noFill/>
        </p:spPr>
        <p:txBody>
          <a:bodyPr wrap="square" rtlCol="0">
            <a:spAutoFit/>
          </a:bodyPr>
          <a:lstStyle/>
          <a:p>
            <a:r>
              <a:rPr lang="en-NZ" sz="5400" dirty="0" smtClean="0">
                <a:latin typeface="Impact" panose="020B0806030902050204" pitchFamily="34" charset="0"/>
              </a:rPr>
              <a:t>CONNECTING</a:t>
            </a:r>
            <a:endParaRPr lang="en-NZ" sz="5400" dirty="0">
              <a:latin typeface="Impact" panose="020B0806030902050204" pitchFamily="34" charset="0"/>
            </a:endParaRPr>
          </a:p>
        </p:txBody>
      </p:sp>
    </p:spTree>
    <p:extLst>
      <p:ext uri="{BB962C8B-B14F-4D97-AF65-F5344CB8AC3E}">
        <p14:creationId xmlns:p14="http://schemas.microsoft.com/office/powerpoint/2010/main" val="116210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6632"/>
            <a:ext cx="3960440" cy="1368151"/>
          </a:xfrm>
        </p:spPr>
        <p:txBody>
          <a:bodyPr>
            <a:noAutofit/>
          </a:bodyPr>
          <a:lstStyle/>
          <a:p>
            <a:r>
              <a:rPr lang="en-NZ" sz="2400" dirty="0" smtClean="0">
                <a:latin typeface="Arial" panose="020B0604020202020204" pitchFamily="34" charset="0"/>
                <a:cs typeface="Arial" panose="020B0604020202020204" pitchFamily="34" charset="0"/>
              </a:rPr>
              <a:t>Name any member of the boy band ‘One Direction’</a:t>
            </a:r>
            <a:endParaRPr lang="en-NZ" sz="2400" dirty="0">
              <a:latin typeface="Arial" panose="020B0604020202020204" pitchFamily="34" charset="0"/>
              <a:cs typeface="Arial" panose="020B0604020202020204" pitchFamily="34" charset="0"/>
            </a:endParaRPr>
          </a:p>
        </p:txBody>
      </p:sp>
      <p:sp>
        <p:nvSpPr>
          <p:cNvPr id="4" name="TextBox 3"/>
          <p:cNvSpPr txBox="1"/>
          <p:nvPr/>
        </p:nvSpPr>
        <p:spPr>
          <a:xfrm>
            <a:off x="5966792" y="188640"/>
            <a:ext cx="3312368" cy="830997"/>
          </a:xfrm>
          <a:prstGeom prst="rect">
            <a:avLst/>
          </a:prstGeom>
          <a:noFill/>
        </p:spPr>
        <p:txBody>
          <a:bodyPr wrap="square" rtlCol="0">
            <a:spAutoFit/>
          </a:bodyPr>
          <a:lstStyle/>
          <a:p>
            <a:r>
              <a:rPr lang="en-NZ" sz="2400" dirty="0" smtClean="0">
                <a:latin typeface="Arial" panose="020B0604020202020204" pitchFamily="34" charset="0"/>
                <a:cs typeface="Arial" panose="020B0604020202020204" pitchFamily="34" charset="0"/>
              </a:rPr>
              <a:t>Harry, Louis, Niall, Zayn and Liam</a:t>
            </a:r>
            <a:endParaRPr lang="en-NZ" sz="2400" dirty="0">
              <a:latin typeface="Arial" panose="020B0604020202020204" pitchFamily="34" charset="0"/>
              <a:cs typeface="Arial" panose="020B0604020202020204" pitchFamily="34" charset="0"/>
            </a:endParaRPr>
          </a:p>
        </p:txBody>
      </p:sp>
      <p:sp>
        <p:nvSpPr>
          <p:cNvPr id="5" name="TextBox 4"/>
          <p:cNvSpPr txBox="1"/>
          <p:nvPr/>
        </p:nvSpPr>
        <p:spPr>
          <a:xfrm>
            <a:off x="539552" y="1484784"/>
            <a:ext cx="3816424" cy="830997"/>
          </a:xfrm>
          <a:prstGeom prst="rect">
            <a:avLst/>
          </a:prstGeom>
          <a:noFill/>
        </p:spPr>
        <p:txBody>
          <a:bodyPr wrap="square" rtlCol="0">
            <a:spAutoFit/>
          </a:bodyPr>
          <a:lstStyle/>
          <a:p>
            <a:pPr marL="285750" indent="-285750">
              <a:buFont typeface="Arial" panose="020B0604020202020204" pitchFamily="34" charset="0"/>
              <a:buChar char="•"/>
            </a:pPr>
            <a:r>
              <a:rPr lang="en-NZ" sz="2400" dirty="0" smtClean="0">
                <a:latin typeface="Arial" panose="020B0604020202020204" pitchFamily="34" charset="0"/>
                <a:cs typeface="Arial" panose="020B0604020202020204" pitchFamily="34" charset="0"/>
              </a:rPr>
              <a:t>What does CMU stand for?</a:t>
            </a:r>
            <a:endParaRPr lang="en-NZ" sz="2400" dirty="0">
              <a:latin typeface="Arial" panose="020B0604020202020204" pitchFamily="34" charset="0"/>
              <a:cs typeface="Arial" panose="020B0604020202020204" pitchFamily="34" charset="0"/>
            </a:endParaRPr>
          </a:p>
        </p:txBody>
      </p:sp>
      <p:sp>
        <p:nvSpPr>
          <p:cNvPr id="7" name="TextBox 6"/>
          <p:cNvSpPr txBox="1"/>
          <p:nvPr/>
        </p:nvSpPr>
        <p:spPr>
          <a:xfrm>
            <a:off x="5980112" y="1508803"/>
            <a:ext cx="3285728" cy="461665"/>
          </a:xfrm>
          <a:prstGeom prst="rect">
            <a:avLst/>
          </a:prstGeom>
          <a:noFill/>
        </p:spPr>
        <p:txBody>
          <a:bodyPr wrap="square" rtlCol="0">
            <a:spAutoFit/>
          </a:bodyPr>
          <a:lstStyle/>
          <a:p>
            <a:r>
              <a:rPr lang="en-NZ" sz="2400" dirty="0" smtClean="0">
                <a:latin typeface="Arial" panose="020B0604020202020204" pitchFamily="34" charset="0"/>
                <a:cs typeface="Arial" panose="020B0604020202020204" pitchFamily="34" charset="0"/>
              </a:rPr>
              <a:t>Cracking Myself Up</a:t>
            </a:r>
            <a:endParaRPr lang="en-NZ" sz="2400" dirty="0">
              <a:latin typeface="Arial" panose="020B0604020202020204" pitchFamily="34" charset="0"/>
              <a:cs typeface="Arial" panose="020B0604020202020204" pitchFamily="34" charset="0"/>
            </a:endParaRPr>
          </a:p>
        </p:txBody>
      </p:sp>
      <p:sp>
        <p:nvSpPr>
          <p:cNvPr id="8" name="TextBox 7"/>
          <p:cNvSpPr txBox="1"/>
          <p:nvPr/>
        </p:nvSpPr>
        <p:spPr>
          <a:xfrm>
            <a:off x="539552" y="2420888"/>
            <a:ext cx="3816424" cy="1200329"/>
          </a:xfrm>
          <a:prstGeom prst="rect">
            <a:avLst/>
          </a:prstGeom>
          <a:noFill/>
        </p:spPr>
        <p:txBody>
          <a:bodyPr wrap="square" rtlCol="0">
            <a:spAutoFit/>
          </a:bodyPr>
          <a:lstStyle/>
          <a:p>
            <a:pPr marL="285750" indent="-285750">
              <a:buFont typeface="Arial" panose="020B0604020202020204" pitchFamily="34" charset="0"/>
              <a:buChar char="•"/>
            </a:pPr>
            <a:r>
              <a:rPr lang="en-NZ" sz="2400" dirty="0">
                <a:latin typeface="Arial" panose="020B0604020202020204" pitchFamily="34" charset="0"/>
                <a:cs typeface="Arial" panose="020B0604020202020204" pitchFamily="34" charset="0"/>
              </a:rPr>
              <a:t>What dance move is Miley Cyrus infamous for performing?</a:t>
            </a:r>
          </a:p>
        </p:txBody>
      </p:sp>
      <p:sp>
        <p:nvSpPr>
          <p:cNvPr id="9" name="TextBox 8"/>
          <p:cNvSpPr txBox="1"/>
          <p:nvPr/>
        </p:nvSpPr>
        <p:spPr>
          <a:xfrm>
            <a:off x="6063020" y="2559385"/>
            <a:ext cx="4139952" cy="461665"/>
          </a:xfrm>
          <a:prstGeom prst="rect">
            <a:avLst/>
          </a:prstGeom>
          <a:noFill/>
        </p:spPr>
        <p:txBody>
          <a:bodyPr wrap="square" rtlCol="0">
            <a:spAutoFit/>
          </a:bodyPr>
          <a:lstStyle/>
          <a:p>
            <a:r>
              <a:rPr lang="en-NZ" sz="2400" dirty="0" smtClean="0"/>
              <a:t>Twerking</a:t>
            </a:r>
            <a:endParaRPr lang="en-NZ" sz="2400" dirty="0"/>
          </a:p>
        </p:txBody>
      </p:sp>
      <p:sp>
        <p:nvSpPr>
          <p:cNvPr id="11" name="TextBox 10"/>
          <p:cNvSpPr txBox="1"/>
          <p:nvPr/>
        </p:nvSpPr>
        <p:spPr>
          <a:xfrm>
            <a:off x="539552" y="3717032"/>
            <a:ext cx="3096344" cy="1569660"/>
          </a:xfrm>
          <a:prstGeom prst="rect">
            <a:avLst/>
          </a:prstGeom>
          <a:noFill/>
        </p:spPr>
        <p:txBody>
          <a:bodyPr wrap="square" rtlCol="0">
            <a:spAutoFit/>
          </a:bodyPr>
          <a:lstStyle/>
          <a:p>
            <a:pPr marL="285750" indent="-285750">
              <a:buFont typeface="Arial" panose="020B0604020202020204" pitchFamily="34" charset="0"/>
              <a:buChar char="•"/>
            </a:pPr>
            <a:r>
              <a:rPr lang="en-NZ" sz="2400" dirty="0">
                <a:latin typeface="Arial" panose="020B0604020202020204" pitchFamily="34" charset="0"/>
                <a:cs typeface="Arial" panose="020B0604020202020204" pitchFamily="34" charset="0"/>
              </a:rPr>
              <a:t>What is the name of Sony’s most recent videogame console?</a:t>
            </a:r>
          </a:p>
        </p:txBody>
      </p:sp>
      <p:sp>
        <p:nvSpPr>
          <p:cNvPr id="12" name="TextBox 11"/>
          <p:cNvSpPr txBox="1"/>
          <p:nvPr/>
        </p:nvSpPr>
        <p:spPr>
          <a:xfrm>
            <a:off x="6063020" y="3717032"/>
            <a:ext cx="2947570" cy="461665"/>
          </a:xfrm>
          <a:prstGeom prst="rect">
            <a:avLst/>
          </a:prstGeom>
          <a:noFill/>
        </p:spPr>
        <p:txBody>
          <a:bodyPr wrap="square" rtlCol="0">
            <a:spAutoFit/>
          </a:bodyPr>
          <a:lstStyle/>
          <a:p>
            <a:r>
              <a:rPr lang="en-NZ" sz="2400" dirty="0" smtClean="0">
                <a:latin typeface="Arial" panose="020B0604020202020204" pitchFamily="34" charset="0"/>
                <a:cs typeface="Arial" panose="020B0604020202020204" pitchFamily="34" charset="0"/>
              </a:rPr>
              <a:t>PS4</a:t>
            </a:r>
            <a:endParaRPr lang="en-NZ" sz="2400" dirty="0">
              <a:latin typeface="Arial" panose="020B0604020202020204" pitchFamily="34" charset="0"/>
              <a:cs typeface="Arial" panose="020B0604020202020204" pitchFamily="34" charset="0"/>
            </a:endParaRPr>
          </a:p>
        </p:txBody>
      </p:sp>
      <p:sp>
        <p:nvSpPr>
          <p:cNvPr id="13" name="TextBox 12"/>
          <p:cNvSpPr txBox="1"/>
          <p:nvPr/>
        </p:nvSpPr>
        <p:spPr>
          <a:xfrm>
            <a:off x="539552" y="5373216"/>
            <a:ext cx="5544616" cy="1200329"/>
          </a:xfrm>
          <a:prstGeom prst="rect">
            <a:avLst/>
          </a:prstGeom>
          <a:noFill/>
        </p:spPr>
        <p:txBody>
          <a:bodyPr wrap="square" rtlCol="0">
            <a:spAutoFit/>
          </a:bodyPr>
          <a:lstStyle/>
          <a:p>
            <a:pPr marL="285750" indent="-285750">
              <a:buFont typeface="Arial" panose="020B0604020202020204" pitchFamily="34" charset="0"/>
              <a:buChar char="•"/>
            </a:pPr>
            <a:r>
              <a:rPr lang="en-NZ" sz="2400" dirty="0" smtClean="0">
                <a:latin typeface="Arial" panose="020B0604020202020204" pitchFamily="34" charset="0"/>
                <a:cs typeface="Arial" panose="020B0604020202020204" pitchFamily="34" charset="0"/>
              </a:rPr>
              <a:t>Finn</a:t>
            </a:r>
            <a:r>
              <a:rPr lang="en-NZ" sz="2400" dirty="0">
                <a:latin typeface="Arial" panose="020B0604020202020204" pitchFamily="34" charset="0"/>
                <a:cs typeface="Arial" panose="020B0604020202020204" pitchFamily="34" charset="0"/>
              </a:rPr>
              <a:t>, Jake the Dog, and Princess </a:t>
            </a:r>
            <a:r>
              <a:rPr lang="en-NZ" sz="2400" dirty="0" err="1">
                <a:latin typeface="Arial" panose="020B0604020202020204" pitchFamily="34" charset="0"/>
                <a:cs typeface="Arial" panose="020B0604020202020204" pitchFamily="34" charset="0"/>
              </a:rPr>
              <a:t>Bubblegum</a:t>
            </a:r>
            <a:r>
              <a:rPr lang="en-NZ" sz="2400" dirty="0">
                <a:latin typeface="Arial" panose="020B0604020202020204" pitchFamily="34" charset="0"/>
                <a:cs typeface="Arial" panose="020B0604020202020204" pitchFamily="34" charset="0"/>
              </a:rPr>
              <a:t> are all characters on which cartoon?</a:t>
            </a:r>
          </a:p>
        </p:txBody>
      </p:sp>
      <p:sp>
        <p:nvSpPr>
          <p:cNvPr id="15" name="TextBox 14"/>
          <p:cNvSpPr txBox="1"/>
          <p:nvPr/>
        </p:nvSpPr>
        <p:spPr>
          <a:xfrm>
            <a:off x="5966792" y="5450160"/>
            <a:ext cx="2736304" cy="461665"/>
          </a:xfrm>
          <a:prstGeom prst="rect">
            <a:avLst/>
          </a:prstGeom>
          <a:noFill/>
        </p:spPr>
        <p:txBody>
          <a:bodyPr wrap="square" rtlCol="0">
            <a:spAutoFit/>
          </a:bodyPr>
          <a:lstStyle/>
          <a:p>
            <a:r>
              <a:rPr lang="en-NZ" sz="2400" dirty="0" smtClean="0">
                <a:latin typeface="Arial" panose="020B0604020202020204" pitchFamily="34" charset="0"/>
                <a:cs typeface="Arial" panose="020B0604020202020204" pitchFamily="34" charset="0"/>
              </a:rPr>
              <a:t>Adventure Time</a:t>
            </a:r>
            <a:endParaRPr lang="en-NZ"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830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1" grpId="0"/>
      <p:bldP spid="12" grpId="0"/>
      <p:bldP spid="13"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sharpenSoften amount="40000"/>
                    </a14:imgEffect>
                  </a14:imgLayer>
                </a14:imgProps>
              </a:ext>
              <a:ext uri="{28A0092B-C50C-407E-A947-70E740481C1C}">
                <a14:useLocalDpi xmlns:a14="http://schemas.microsoft.com/office/drawing/2010/main" val="0"/>
              </a:ext>
            </a:extLst>
          </a:blip>
          <a:stretch>
            <a:fillRect/>
          </a:stretch>
        </p:blipFill>
        <p:spPr>
          <a:xfrm>
            <a:off x="0" y="115963"/>
            <a:ext cx="4499992" cy="6742037"/>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sharpenSoften amount="21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rot="-1620000">
            <a:off x="5185201" y="2602041"/>
            <a:ext cx="3972260" cy="397226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2987824" y="1052736"/>
            <a:ext cx="3240360" cy="2171880"/>
          </a:xfrm>
        </p:spPr>
        <p:txBody>
          <a:bodyPr>
            <a:normAutofit/>
          </a:bodyPr>
          <a:lstStyle/>
          <a:p>
            <a:r>
              <a:rPr lang="en-NZ" b="1" dirty="0" smtClean="0">
                <a:solidFill>
                  <a:srgbClr val="EF6B25"/>
                </a:solidFill>
                <a:latin typeface="Coolvetica Rg"/>
              </a:rPr>
              <a:t>ADULTS AND ALIENS</a:t>
            </a:r>
            <a:endParaRPr lang="en-NZ" b="1" dirty="0">
              <a:solidFill>
                <a:srgbClr val="EF6B25"/>
              </a:solidFill>
              <a:latin typeface="Coolvetica Rg"/>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F6B25"/>
                </a:solidFill>
                <a:latin typeface="Coolvetica Rg"/>
              </a:rPr>
              <a:t>Teenagers from Outer Space</a:t>
            </a:r>
            <a:endParaRPr lang="en-NZ" dirty="0">
              <a:solidFill>
                <a:srgbClr val="EF6B25"/>
              </a:solidFill>
              <a:latin typeface="Coolvetica Rg"/>
            </a:endParaRPr>
          </a:p>
        </p:txBody>
      </p:sp>
      <p:sp>
        <p:nvSpPr>
          <p:cNvPr id="3" name="Content Placeholder 2"/>
          <p:cNvSpPr>
            <a:spLocks noGrp="1"/>
          </p:cNvSpPr>
          <p:nvPr>
            <p:ph idx="1"/>
          </p:nvPr>
        </p:nvSpPr>
        <p:spPr/>
        <p:txBody>
          <a:bodyPr>
            <a:normAutofit/>
          </a:bodyPr>
          <a:lstStyle/>
          <a:p>
            <a:pPr marL="0" indent="0">
              <a:buNone/>
            </a:pPr>
            <a:r>
              <a:rPr lang="en-NZ" sz="2800" dirty="0"/>
              <a:t>https://www.youtube.com/watch?v=aE3jMgGmla8</a:t>
            </a:r>
          </a:p>
        </p:txBody>
      </p:sp>
    </p:spTree>
    <p:extLst>
      <p:ext uri="{BB962C8B-B14F-4D97-AF65-F5344CB8AC3E}">
        <p14:creationId xmlns:p14="http://schemas.microsoft.com/office/powerpoint/2010/main" val="1708673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43608" y="908720"/>
            <a:ext cx="7113984" cy="5217443"/>
          </a:xfrm>
        </p:spPr>
        <p:txBody>
          <a:bodyPr/>
          <a:lstStyle/>
          <a:p>
            <a:r>
              <a:rPr lang="en-NZ" dirty="0" smtClean="0">
                <a:latin typeface="Arial" panose="020B0604020202020204" pitchFamily="34" charset="0"/>
                <a:cs typeface="Arial" panose="020B0604020202020204" pitchFamily="34" charset="0"/>
              </a:rPr>
              <a:t>Have any of you ministered to other cultural groups? </a:t>
            </a:r>
          </a:p>
          <a:p>
            <a:pPr marL="0" indent="0">
              <a:buNone/>
            </a:pPr>
            <a:endParaRPr lang="en-NZ" dirty="0" smtClean="0">
              <a:latin typeface="Arial" panose="020B0604020202020204" pitchFamily="34" charset="0"/>
              <a:cs typeface="Arial" panose="020B0604020202020204" pitchFamily="34" charset="0"/>
            </a:endParaRPr>
          </a:p>
          <a:p>
            <a:r>
              <a:rPr lang="en-NZ" dirty="0" smtClean="0">
                <a:latin typeface="Arial" panose="020B0604020202020204" pitchFamily="34" charset="0"/>
                <a:cs typeface="Arial" panose="020B0604020202020204" pitchFamily="34" charset="0"/>
              </a:rPr>
              <a:t>If so, what challenges did you face in engaging with that culture?</a:t>
            </a:r>
          </a:p>
          <a:p>
            <a:pPr marL="0" indent="0">
              <a:buNone/>
            </a:pPr>
            <a:endParaRPr lang="en-NZ" dirty="0" smtClean="0">
              <a:latin typeface="Arial" panose="020B0604020202020204" pitchFamily="34" charset="0"/>
              <a:cs typeface="Arial" panose="020B0604020202020204" pitchFamily="34" charset="0"/>
            </a:endParaRPr>
          </a:p>
          <a:p>
            <a:r>
              <a:rPr lang="en-NZ" dirty="0">
                <a:latin typeface="Arial" panose="020B0604020202020204" pitchFamily="34" charset="0"/>
                <a:cs typeface="Arial" panose="020B0604020202020204" pitchFamily="34" charset="0"/>
              </a:rPr>
              <a:t>I</a:t>
            </a:r>
            <a:r>
              <a:rPr lang="en-NZ" dirty="0" smtClean="0">
                <a:latin typeface="Arial" panose="020B0604020202020204" pitchFamily="34" charset="0"/>
                <a:cs typeface="Arial" panose="020B0604020202020204" pitchFamily="34" charset="0"/>
              </a:rPr>
              <a:t>n what ways were you able to bridge that culture gap?</a:t>
            </a:r>
            <a:endParaRPr lang="en-NZ"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9779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2071"/>
            <a:ext cx="9144000" cy="1152128"/>
          </a:xfrm>
        </p:spPr>
        <p:txBody>
          <a:bodyPr>
            <a:normAutofit/>
          </a:bodyPr>
          <a:lstStyle/>
          <a:p>
            <a:r>
              <a:rPr lang="en-NZ" b="1" dirty="0" smtClean="0">
                <a:solidFill>
                  <a:srgbClr val="EF6B25"/>
                </a:solidFill>
                <a:latin typeface="Coolvetica Rg"/>
                <a:cs typeface="Arial" panose="020B0604020202020204" pitchFamily="34" charset="0"/>
              </a:rPr>
              <a:t>BUILDING A BRIDGE</a:t>
            </a:r>
            <a:endParaRPr lang="en-NZ" b="1" dirty="0">
              <a:solidFill>
                <a:srgbClr val="EF6B25"/>
              </a:solidFill>
              <a:latin typeface="Coolvetica Rg"/>
              <a:cs typeface="Arial" panose="020B0604020202020204" pitchFamily="34" charset="0"/>
            </a:endParaRPr>
          </a:p>
        </p:txBody>
      </p:sp>
      <p:pic>
        <p:nvPicPr>
          <p:cNvPr id="3074" name="Picture 2"/>
          <p:cNvPicPr>
            <a:picLocks noChangeAspect="1" noChangeArrowheads="1"/>
          </p:cNvPicPr>
          <p:nvPr/>
        </p:nvPicPr>
        <p:blipFill>
          <a:blip r:embed="rId2" cstate="email">
            <a:extLst>
              <a:ext uri="{BEBA8EAE-BF5A-486C-A8C5-ECC9F3942E4B}">
                <a14:imgProps xmlns:a14="http://schemas.microsoft.com/office/drawing/2010/main">
                  <a14:imgLayer r:embed="rId3">
                    <a14:imgEffect>
                      <a14:sharpenSoften amount="25000"/>
                    </a14:imgEffect>
                    <a14:imgEffect>
                      <a14:brightnessContrast bright="20000" contrast="-20000"/>
                    </a14:imgEffect>
                  </a14:imgLayer>
                </a14:imgProps>
              </a:ext>
              <a:ext uri="{28A0092B-C50C-407E-A947-70E740481C1C}">
                <a14:useLocalDpi xmlns:a14="http://schemas.microsoft.com/office/drawing/2010/main"/>
              </a:ext>
            </a:extLst>
          </a:blip>
          <a:stretch>
            <a:fillRect/>
          </a:stretch>
        </p:blipFill>
        <p:spPr bwMode="auto">
          <a:xfrm>
            <a:off x="2705766" y="1340768"/>
            <a:ext cx="3753000" cy="5004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196752"/>
            <a:ext cx="7056784" cy="4525963"/>
          </a:xfrm>
        </p:spPr>
        <p:txBody>
          <a:bodyPr/>
          <a:lstStyle/>
          <a:p>
            <a:pPr marL="514350" indent="-514350">
              <a:buNone/>
            </a:pPr>
            <a:endParaRPr lang="en-NZ" dirty="0" smtClean="0"/>
          </a:p>
          <a:p>
            <a:r>
              <a:rPr lang="en-NZ" dirty="0" smtClean="0">
                <a:latin typeface="Arial" panose="020B0604020202020204" pitchFamily="34" charset="0"/>
                <a:cs typeface="Arial" panose="020B0604020202020204" pitchFamily="34" charset="0"/>
              </a:rPr>
              <a:t>What do you love about young people?</a:t>
            </a:r>
          </a:p>
          <a:p>
            <a:endParaRPr lang="en-NZ" dirty="0" smtClean="0">
              <a:latin typeface="Arial" panose="020B0604020202020204" pitchFamily="34" charset="0"/>
              <a:cs typeface="Arial" panose="020B0604020202020204" pitchFamily="34" charset="0"/>
            </a:endParaRPr>
          </a:p>
          <a:p>
            <a:r>
              <a:rPr lang="en-NZ" dirty="0" smtClean="0">
                <a:latin typeface="Arial" panose="020B0604020202020204" pitchFamily="34" charset="0"/>
                <a:cs typeface="Arial" panose="020B0604020202020204" pitchFamily="34" charset="0"/>
              </a:rPr>
              <a:t>What do you struggle to like about young people?</a:t>
            </a:r>
            <a:endParaRPr lang="en-NZ"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583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00808"/>
            <a:ext cx="7056784" cy="4021907"/>
          </a:xfrm>
        </p:spPr>
        <p:txBody>
          <a:bodyPr/>
          <a:lstStyle/>
          <a:p>
            <a:pPr marL="0" indent="0">
              <a:buNone/>
            </a:pPr>
            <a:endParaRPr lang="en-NZ" dirty="0"/>
          </a:p>
          <a:p>
            <a:pPr marL="0" indent="0" algn="ctr">
              <a:buNone/>
            </a:pPr>
            <a:r>
              <a:rPr lang="en-NZ" dirty="0" smtClean="0">
                <a:latin typeface="Arial" panose="020B0604020202020204" pitchFamily="34" charset="0"/>
                <a:cs typeface="Arial" panose="020B0604020202020204" pitchFamily="34" charset="0"/>
              </a:rPr>
              <a:t>What other barriers do you think</a:t>
            </a:r>
          </a:p>
          <a:p>
            <a:pPr marL="0" indent="0" algn="ctr">
              <a:buNone/>
            </a:pPr>
            <a:r>
              <a:rPr lang="en-NZ" dirty="0" smtClean="0">
                <a:latin typeface="Arial" panose="020B0604020202020204" pitchFamily="34" charset="0"/>
                <a:cs typeface="Arial" panose="020B0604020202020204" pitchFamily="34" charset="0"/>
              </a:rPr>
              <a:t>stop adults from </a:t>
            </a:r>
          </a:p>
          <a:p>
            <a:pPr marL="0" indent="0" algn="ctr">
              <a:buNone/>
            </a:pPr>
            <a:r>
              <a:rPr lang="en-NZ" dirty="0" smtClean="0">
                <a:latin typeface="Arial" panose="020B0604020202020204" pitchFamily="34" charset="0"/>
                <a:cs typeface="Arial" panose="020B0604020202020204" pitchFamily="34" charset="0"/>
              </a:rPr>
              <a:t>connecting with teenagers?</a:t>
            </a:r>
          </a:p>
          <a:p>
            <a:pPr marL="0" indent="0">
              <a:buNone/>
            </a:pPr>
            <a:endParaRPr lang="en-NZ" dirty="0" smtClean="0"/>
          </a:p>
          <a:p>
            <a:pPr marL="514350" indent="-514350">
              <a:buAutoNum type="arabicParenR"/>
            </a:pPr>
            <a:endParaRPr lang="en-NZ" dirty="0" smtClean="0"/>
          </a:p>
        </p:txBody>
      </p:sp>
    </p:spTree>
    <p:extLst>
      <p:ext uri="{BB962C8B-B14F-4D97-AF65-F5344CB8AC3E}">
        <p14:creationId xmlns:p14="http://schemas.microsoft.com/office/powerpoint/2010/main" val="3774386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2585</TotalTime>
  <Words>719</Words>
  <Application>Microsoft Office PowerPoint</Application>
  <PresentationFormat>On-screen Show (4:3)</PresentationFormat>
  <Paragraphs>87</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vt:lpstr>
      <vt:lpstr>Quiz</vt:lpstr>
      <vt:lpstr>PowerPoint Presentation</vt:lpstr>
      <vt:lpstr>ADULTS AND ALIENS</vt:lpstr>
      <vt:lpstr>Teenagers from Outer Space</vt:lpstr>
      <vt:lpstr>PowerPoint Presentation</vt:lpstr>
      <vt:lpstr>BUILDING A BRIDGE</vt:lpstr>
      <vt:lpstr>PowerPoint Presentation</vt:lpstr>
      <vt:lpstr>PowerPoint Presentation</vt:lpstr>
      <vt:lpstr>What do you wish older people  knew about teenagers?</vt:lpstr>
      <vt:lpstr>PowerPoint Presentation</vt:lpstr>
      <vt:lpstr>What are the main issues facing young people today?</vt:lpstr>
      <vt:lpstr>PowerPoint Presentation</vt:lpstr>
      <vt:lpstr>CONNECTING IN CONVERSATION</vt:lpstr>
      <vt:lpstr>PowerPoint Presentation</vt:lpstr>
      <vt:lpstr>What advice would you give to adults who want to connect to young people?</vt:lpstr>
      <vt:lpstr>TIPS FOR TEACHING</vt:lpstr>
      <vt:lpstr>PowerPoint Presentation</vt:lpstr>
      <vt:lpstr>What do you appreciate about older people?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Dion and Tash</dc:creator>
  <cp:lastModifiedBy>AYM Admin</cp:lastModifiedBy>
  <cp:revision>66</cp:revision>
  <dcterms:created xsi:type="dcterms:W3CDTF">2013-11-06T22:00:22Z</dcterms:created>
  <dcterms:modified xsi:type="dcterms:W3CDTF">2015-08-26T22:55:04Z</dcterms:modified>
</cp:coreProperties>
</file>