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76"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7" r:id="rId23"/>
    <p:sldId id="27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6FDE"/>
    <a:srgbClr val="FF5DD5"/>
    <a:srgbClr val="FFABDD"/>
    <a:srgbClr val="FF3399"/>
    <a:srgbClr val="FF33CC"/>
    <a:srgbClr val="FF5D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71" autoAdjust="0"/>
    <p:restoredTop sz="94660"/>
  </p:normalViewPr>
  <p:slideViewPr>
    <p:cSldViewPr>
      <p:cViewPr varScale="1">
        <p:scale>
          <a:sx n="74" d="100"/>
          <a:sy n="74" d="100"/>
        </p:scale>
        <p:origin x="-128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08138663-BCCF-44C1-9C00-30692FB89FDD}" type="datetimeFigureOut">
              <a:rPr lang="en-NZ" smtClean="0"/>
              <a:t>4/02/2016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188F5D8C-9DD1-4EAE-9E2C-9AF463E193A3}" type="slidenum">
              <a:rPr lang="en-NZ" smtClean="0"/>
              <a:t>‹#›</a:t>
            </a:fld>
            <a:endParaRPr lang="en-NZ"/>
          </a:p>
        </p:txBody>
      </p:sp>
    </p:spTree>
    <p:extLst>
      <p:ext uri="{BB962C8B-B14F-4D97-AF65-F5344CB8AC3E}">
        <p14:creationId xmlns:p14="http://schemas.microsoft.com/office/powerpoint/2010/main" val="36023442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08138663-BCCF-44C1-9C00-30692FB89FDD}" type="datetimeFigureOut">
              <a:rPr lang="en-NZ" smtClean="0"/>
              <a:t>4/02/2016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188F5D8C-9DD1-4EAE-9E2C-9AF463E193A3}" type="slidenum">
              <a:rPr lang="en-NZ" smtClean="0"/>
              <a:t>‹#›</a:t>
            </a:fld>
            <a:endParaRPr lang="en-NZ"/>
          </a:p>
        </p:txBody>
      </p:sp>
    </p:spTree>
    <p:extLst>
      <p:ext uri="{BB962C8B-B14F-4D97-AF65-F5344CB8AC3E}">
        <p14:creationId xmlns:p14="http://schemas.microsoft.com/office/powerpoint/2010/main" val="674499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08138663-BCCF-44C1-9C00-30692FB89FDD}" type="datetimeFigureOut">
              <a:rPr lang="en-NZ" smtClean="0"/>
              <a:t>4/02/2016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188F5D8C-9DD1-4EAE-9E2C-9AF463E193A3}" type="slidenum">
              <a:rPr lang="en-NZ" smtClean="0"/>
              <a:t>‹#›</a:t>
            </a:fld>
            <a:endParaRPr lang="en-NZ"/>
          </a:p>
        </p:txBody>
      </p:sp>
    </p:spTree>
    <p:extLst>
      <p:ext uri="{BB962C8B-B14F-4D97-AF65-F5344CB8AC3E}">
        <p14:creationId xmlns:p14="http://schemas.microsoft.com/office/powerpoint/2010/main" val="30457687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08138663-BCCF-44C1-9C00-30692FB89FDD}" type="datetimeFigureOut">
              <a:rPr lang="en-NZ" smtClean="0"/>
              <a:t>4/02/2016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188F5D8C-9DD1-4EAE-9E2C-9AF463E193A3}" type="slidenum">
              <a:rPr lang="en-NZ" smtClean="0"/>
              <a:t>‹#›</a:t>
            </a:fld>
            <a:endParaRPr lang="en-NZ"/>
          </a:p>
        </p:txBody>
      </p:sp>
    </p:spTree>
    <p:extLst>
      <p:ext uri="{BB962C8B-B14F-4D97-AF65-F5344CB8AC3E}">
        <p14:creationId xmlns:p14="http://schemas.microsoft.com/office/powerpoint/2010/main" val="42769112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138663-BCCF-44C1-9C00-30692FB89FDD}" type="datetimeFigureOut">
              <a:rPr lang="en-NZ" smtClean="0"/>
              <a:t>4/02/2016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188F5D8C-9DD1-4EAE-9E2C-9AF463E193A3}" type="slidenum">
              <a:rPr lang="en-NZ" smtClean="0"/>
              <a:t>‹#›</a:t>
            </a:fld>
            <a:endParaRPr lang="en-NZ"/>
          </a:p>
        </p:txBody>
      </p:sp>
    </p:spTree>
    <p:extLst>
      <p:ext uri="{BB962C8B-B14F-4D97-AF65-F5344CB8AC3E}">
        <p14:creationId xmlns:p14="http://schemas.microsoft.com/office/powerpoint/2010/main" val="3229838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08138663-BCCF-44C1-9C00-30692FB89FDD}" type="datetimeFigureOut">
              <a:rPr lang="en-NZ" smtClean="0"/>
              <a:t>4/02/2016</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188F5D8C-9DD1-4EAE-9E2C-9AF463E193A3}" type="slidenum">
              <a:rPr lang="en-NZ" smtClean="0"/>
              <a:t>‹#›</a:t>
            </a:fld>
            <a:endParaRPr lang="en-NZ"/>
          </a:p>
        </p:txBody>
      </p:sp>
    </p:spTree>
    <p:extLst>
      <p:ext uri="{BB962C8B-B14F-4D97-AF65-F5344CB8AC3E}">
        <p14:creationId xmlns:p14="http://schemas.microsoft.com/office/powerpoint/2010/main" val="19743456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08138663-BCCF-44C1-9C00-30692FB89FDD}" type="datetimeFigureOut">
              <a:rPr lang="en-NZ" smtClean="0"/>
              <a:t>4/02/2016</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188F5D8C-9DD1-4EAE-9E2C-9AF463E193A3}" type="slidenum">
              <a:rPr lang="en-NZ" smtClean="0"/>
              <a:t>‹#›</a:t>
            </a:fld>
            <a:endParaRPr lang="en-NZ"/>
          </a:p>
        </p:txBody>
      </p:sp>
    </p:spTree>
    <p:extLst>
      <p:ext uri="{BB962C8B-B14F-4D97-AF65-F5344CB8AC3E}">
        <p14:creationId xmlns:p14="http://schemas.microsoft.com/office/powerpoint/2010/main" val="1610885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08138663-BCCF-44C1-9C00-30692FB89FDD}" type="datetimeFigureOut">
              <a:rPr lang="en-NZ" smtClean="0"/>
              <a:t>4/02/2016</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188F5D8C-9DD1-4EAE-9E2C-9AF463E193A3}" type="slidenum">
              <a:rPr lang="en-NZ" smtClean="0"/>
              <a:t>‹#›</a:t>
            </a:fld>
            <a:endParaRPr lang="en-NZ"/>
          </a:p>
        </p:txBody>
      </p:sp>
    </p:spTree>
    <p:extLst>
      <p:ext uri="{BB962C8B-B14F-4D97-AF65-F5344CB8AC3E}">
        <p14:creationId xmlns:p14="http://schemas.microsoft.com/office/powerpoint/2010/main" val="13654786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138663-BCCF-44C1-9C00-30692FB89FDD}" type="datetimeFigureOut">
              <a:rPr lang="en-NZ" smtClean="0"/>
              <a:t>4/02/2016</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188F5D8C-9DD1-4EAE-9E2C-9AF463E193A3}" type="slidenum">
              <a:rPr lang="en-NZ" smtClean="0"/>
              <a:t>‹#›</a:t>
            </a:fld>
            <a:endParaRPr lang="en-NZ"/>
          </a:p>
        </p:txBody>
      </p:sp>
    </p:spTree>
    <p:extLst>
      <p:ext uri="{BB962C8B-B14F-4D97-AF65-F5344CB8AC3E}">
        <p14:creationId xmlns:p14="http://schemas.microsoft.com/office/powerpoint/2010/main" val="4173402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138663-BCCF-44C1-9C00-30692FB89FDD}" type="datetimeFigureOut">
              <a:rPr lang="en-NZ" smtClean="0"/>
              <a:t>4/02/2016</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188F5D8C-9DD1-4EAE-9E2C-9AF463E193A3}" type="slidenum">
              <a:rPr lang="en-NZ" smtClean="0"/>
              <a:t>‹#›</a:t>
            </a:fld>
            <a:endParaRPr lang="en-NZ"/>
          </a:p>
        </p:txBody>
      </p:sp>
    </p:spTree>
    <p:extLst>
      <p:ext uri="{BB962C8B-B14F-4D97-AF65-F5344CB8AC3E}">
        <p14:creationId xmlns:p14="http://schemas.microsoft.com/office/powerpoint/2010/main" val="4070744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138663-BCCF-44C1-9C00-30692FB89FDD}" type="datetimeFigureOut">
              <a:rPr lang="en-NZ" smtClean="0"/>
              <a:t>4/02/2016</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188F5D8C-9DD1-4EAE-9E2C-9AF463E193A3}" type="slidenum">
              <a:rPr lang="en-NZ" smtClean="0"/>
              <a:t>‹#›</a:t>
            </a:fld>
            <a:endParaRPr lang="en-NZ"/>
          </a:p>
        </p:txBody>
      </p:sp>
    </p:spTree>
    <p:extLst>
      <p:ext uri="{BB962C8B-B14F-4D97-AF65-F5344CB8AC3E}">
        <p14:creationId xmlns:p14="http://schemas.microsoft.com/office/powerpoint/2010/main" val="33769817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138663-BCCF-44C1-9C00-30692FB89FDD}" type="datetimeFigureOut">
              <a:rPr lang="en-NZ" smtClean="0"/>
              <a:t>4/02/2016</a:t>
            </a:fld>
            <a:endParaRPr lang="en-N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8F5D8C-9DD1-4EAE-9E2C-9AF463E193A3}" type="slidenum">
              <a:rPr lang="en-NZ" smtClean="0"/>
              <a:t>‹#›</a:t>
            </a:fld>
            <a:endParaRPr lang="en-NZ"/>
          </a:p>
        </p:txBody>
      </p:sp>
    </p:spTree>
    <p:extLst>
      <p:ext uri="{BB962C8B-B14F-4D97-AF65-F5344CB8AC3E}">
        <p14:creationId xmlns:p14="http://schemas.microsoft.com/office/powerpoint/2010/main" val="5131853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NZ" sz="9600" b="1" dirty="0" smtClean="0">
                <a:solidFill>
                  <a:schemeClr val="bg1"/>
                </a:solidFill>
              </a:rPr>
              <a:t>AYM Lent Quiz</a:t>
            </a:r>
            <a:endParaRPr lang="en-NZ" sz="9600" b="1" dirty="0">
              <a:solidFill>
                <a:schemeClr val="bg1"/>
              </a:solidFill>
            </a:endParaRPr>
          </a:p>
        </p:txBody>
      </p:sp>
      <p:sp>
        <p:nvSpPr>
          <p:cNvPr id="3" name="Subtitle 2"/>
          <p:cNvSpPr>
            <a:spLocks noGrp="1"/>
          </p:cNvSpPr>
          <p:nvPr>
            <p:ph type="subTitle" idx="1"/>
          </p:nvPr>
        </p:nvSpPr>
        <p:spPr/>
        <p:txBody>
          <a:bodyPr>
            <a:normAutofit/>
          </a:bodyPr>
          <a:lstStyle/>
          <a:p>
            <a:r>
              <a:rPr lang="en-NZ" sz="6600" b="1" dirty="0" smtClean="0">
                <a:solidFill>
                  <a:schemeClr val="bg1"/>
                </a:solidFill>
              </a:rPr>
              <a:t>Passion 2015</a:t>
            </a:r>
            <a:endParaRPr lang="en-NZ" sz="6600" b="1" dirty="0">
              <a:solidFill>
                <a:schemeClr val="bg1"/>
              </a:solidFill>
            </a:endParaRPr>
          </a:p>
        </p:txBody>
      </p:sp>
    </p:spTree>
    <p:extLst>
      <p:ext uri="{BB962C8B-B14F-4D97-AF65-F5344CB8AC3E}">
        <p14:creationId xmlns:p14="http://schemas.microsoft.com/office/powerpoint/2010/main" val="1190790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2209800"/>
          </a:xfrm>
        </p:spPr>
        <p:txBody>
          <a:bodyPr>
            <a:noAutofit/>
          </a:bodyPr>
          <a:lstStyle/>
          <a:p>
            <a:r>
              <a:rPr lang="en-NZ" sz="6000" dirty="0" smtClean="0">
                <a:solidFill>
                  <a:schemeClr val="bg1"/>
                </a:solidFill>
              </a:rPr>
              <a:t>5. Some Catholic countries give up eating what during lent?</a:t>
            </a:r>
            <a:endParaRPr lang="en-NZ" sz="6000" dirty="0">
              <a:solidFill>
                <a:schemeClr val="bg1"/>
              </a:solidFill>
            </a:endParaRPr>
          </a:p>
        </p:txBody>
      </p:sp>
      <p:sp>
        <p:nvSpPr>
          <p:cNvPr id="3" name="Content Placeholder 2"/>
          <p:cNvSpPr>
            <a:spLocks noGrp="1"/>
          </p:cNvSpPr>
          <p:nvPr>
            <p:ph idx="1"/>
          </p:nvPr>
        </p:nvSpPr>
        <p:spPr>
          <a:xfrm>
            <a:off x="2743200" y="3200400"/>
            <a:ext cx="4495800" cy="2925763"/>
          </a:xfrm>
        </p:spPr>
        <p:txBody>
          <a:bodyPr>
            <a:normAutofit/>
          </a:bodyPr>
          <a:lstStyle/>
          <a:p>
            <a:pPr marL="514350" indent="-514350">
              <a:buFont typeface="+mj-lt"/>
              <a:buAutoNum type="alphaLcParenR"/>
            </a:pPr>
            <a:r>
              <a:rPr lang="en-NZ" sz="4800" dirty="0" smtClean="0">
                <a:solidFill>
                  <a:schemeClr val="bg1"/>
                </a:solidFill>
              </a:rPr>
              <a:t> Meat</a:t>
            </a:r>
          </a:p>
          <a:p>
            <a:pPr marL="514350" indent="-514350">
              <a:buFont typeface="+mj-lt"/>
              <a:buAutoNum type="alphaLcParenR"/>
            </a:pPr>
            <a:r>
              <a:rPr lang="en-NZ" sz="4800" dirty="0" smtClean="0">
                <a:solidFill>
                  <a:schemeClr val="bg1"/>
                </a:solidFill>
              </a:rPr>
              <a:t> Shellfish</a:t>
            </a:r>
          </a:p>
          <a:p>
            <a:pPr marL="514350" indent="-514350">
              <a:buFont typeface="+mj-lt"/>
              <a:buAutoNum type="alphaLcParenR"/>
            </a:pPr>
            <a:r>
              <a:rPr lang="en-NZ" sz="4800" dirty="0" smtClean="0">
                <a:solidFill>
                  <a:schemeClr val="bg1"/>
                </a:solidFill>
              </a:rPr>
              <a:t> Chocolate</a:t>
            </a:r>
            <a:endParaRPr lang="en-NZ" sz="4800" dirty="0">
              <a:solidFill>
                <a:schemeClr val="bg1"/>
              </a:solidFill>
            </a:endParaRPr>
          </a:p>
        </p:txBody>
      </p:sp>
    </p:spTree>
    <p:extLst>
      <p:ext uri="{BB962C8B-B14F-4D97-AF65-F5344CB8AC3E}">
        <p14:creationId xmlns:p14="http://schemas.microsoft.com/office/powerpoint/2010/main" val="2106716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NZ" sz="9600" dirty="0" smtClean="0">
                <a:solidFill>
                  <a:schemeClr val="bg1"/>
                </a:solidFill>
              </a:rPr>
              <a:t>A - Meat</a:t>
            </a:r>
            <a:endParaRPr lang="en-NZ" sz="9600" dirty="0">
              <a:solidFill>
                <a:schemeClr val="bg1"/>
              </a:solidFill>
            </a:endParaRPr>
          </a:p>
        </p:txBody>
      </p:sp>
      <p:pic>
        <p:nvPicPr>
          <p:cNvPr id="5" name="Content Placeholder 4"/>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174526" y="1600200"/>
            <a:ext cx="6794947" cy="4525963"/>
          </a:xfrm>
        </p:spPr>
      </p:pic>
    </p:spTree>
    <p:extLst>
      <p:ext uri="{BB962C8B-B14F-4D97-AF65-F5344CB8AC3E}">
        <p14:creationId xmlns:p14="http://schemas.microsoft.com/office/powerpoint/2010/main" val="27209187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524000"/>
          </a:xfrm>
        </p:spPr>
        <p:txBody>
          <a:bodyPr>
            <a:noAutofit/>
          </a:bodyPr>
          <a:lstStyle/>
          <a:p>
            <a:r>
              <a:rPr lang="en-NZ" sz="6000" dirty="0" smtClean="0">
                <a:solidFill>
                  <a:schemeClr val="bg1"/>
                </a:solidFill>
              </a:rPr>
              <a:t>6. </a:t>
            </a:r>
            <a:r>
              <a:rPr lang="en-NZ" sz="6000" dirty="0" err="1" smtClean="0">
                <a:solidFill>
                  <a:schemeClr val="bg1"/>
                </a:solidFill>
              </a:rPr>
              <a:t>Maunday</a:t>
            </a:r>
            <a:r>
              <a:rPr lang="en-NZ" sz="6000" dirty="0" smtClean="0">
                <a:solidFill>
                  <a:schemeClr val="bg1"/>
                </a:solidFill>
              </a:rPr>
              <a:t> Thursday or Holy Thursday commemorates what?</a:t>
            </a:r>
            <a:endParaRPr lang="en-NZ" sz="6000" dirty="0">
              <a:solidFill>
                <a:schemeClr val="bg1"/>
              </a:solidFill>
            </a:endParaRPr>
          </a:p>
        </p:txBody>
      </p:sp>
      <p:sp>
        <p:nvSpPr>
          <p:cNvPr id="3" name="Content Placeholder 2"/>
          <p:cNvSpPr>
            <a:spLocks noGrp="1"/>
          </p:cNvSpPr>
          <p:nvPr>
            <p:ph idx="1"/>
          </p:nvPr>
        </p:nvSpPr>
        <p:spPr>
          <a:xfrm>
            <a:off x="2362200" y="2971800"/>
            <a:ext cx="6324600" cy="3154363"/>
          </a:xfrm>
        </p:spPr>
        <p:txBody>
          <a:bodyPr>
            <a:normAutofit/>
          </a:bodyPr>
          <a:lstStyle/>
          <a:p>
            <a:pPr marL="514350" indent="-514350">
              <a:buFont typeface="+mj-lt"/>
              <a:buAutoNum type="alphaLcParenR"/>
            </a:pPr>
            <a:r>
              <a:rPr lang="en-NZ" sz="4800" dirty="0" smtClean="0">
                <a:solidFill>
                  <a:schemeClr val="bg1"/>
                </a:solidFill>
              </a:rPr>
              <a:t>Jesus trials</a:t>
            </a:r>
          </a:p>
          <a:p>
            <a:pPr marL="514350" indent="-514350">
              <a:buFont typeface="+mj-lt"/>
              <a:buAutoNum type="alphaLcParenR"/>
            </a:pPr>
            <a:r>
              <a:rPr lang="en-NZ" sz="4800" dirty="0" smtClean="0">
                <a:solidFill>
                  <a:schemeClr val="bg1"/>
                </a:solidFill>
              </a:rPr>
              <a:t>The last supper</a:t>
            </a:r>
          </a:p>
          <a:p>
            <a:pPr marL="514350" indent="-514350">
              <a:buFont typeface="+mj-lt"/>
              <a:buAutoNum type="alphaLcParenR"/>
            </a:pPr>
            <a:r>
              <a:rPr lang="en-NZ" sz="4800" dirty="0" smtClean="0">
                <a:solidFill>
                  <a:schemeClr val="bg1"/>
                </a:solidFill>
              </a:rPr>
              <a:t>Jesus’ execution</a:t>
            </a:r>
            <a:endParaRPr lang="en-NZ" sz="4800" dirty="0">
              <a:solidFill>
                <a:schemeClr val="bg1"/>
              </a:solidFill>
            </a:endParaRPr>
          </a:p>
        </p:txBody>
      </p:sp>
    </p:spTree>
    <p:extLst>
      <p:ext uri="{BB962C8B-B14F-4D97-AF65-F5344CB8AC3E}">
        <p14:creationId xmlns:p14="http://schemas.microsoft.com/office/powerpoint/2010/main" val="119111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163762"/>
          </a:xfrm>
        </p:spPr>
        <p:txBody>
          <a:bodyPr>
            <a:noAutofit/>
          </a:bodyPr>
          <a:lstStyle/>
          <a:p>
            <a:r>
              <a:rPr lang="en-NZ" sz="8800" dirty="0">
                <a:solidFill>
                  <a:schemeClr val="bg1"/>
                </a:solidFill>
              </a:rPr>
              <a:t>b</a:t>
            </a:r>
            <a:r>
              <a:rPr lang="en-NZ" sz="8800" dirty="0" smtClean="0">
                <a:solidFill>
                  <a:schemeClr val="bg1"/>
                </a:solidFill>
              </a:rPr>
              <a:t> </a:t>
            </a:r>
            <a:r>
              <a:rPr lang="en-NZ" sz="7200" dirty="0" smtClean="0">
                <a:solidFill>
                  <a:schemeClr val="bg1"/>
                </a:solidFill>
              </a:rPr>
              <a:t>– The Last </a:t>
            </a:r>
            <a:r>
              <a:rPr lang="en-NZ" sz="7200" dirty="0">
                <a:solidFill>
                  <a:schemeClr val="bg1"/>
                </a:solidFill>
              </a:rPr>
              <a:t>S</a:t>
            </a:r>
            <a:r>
              <a:rPr lang="en-NZ" sz="7200" dirty="0" smtClean="0">
                <a:solidFill>
                  <a:schemeClr val="bg1"/>
                </a:solidFill>
              </a:rPr>
              <a:t>upper</a:t>
            </a:r>
            <a:endParaRPr lang="en-NZ" sz="7200" dirty="0">
              <a:solidFill>
                <a:schemeClr val="bg1"/>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2895600"/>
            <a:ext cx="7391400" cy="3352800"/>
          </a:xfrm>
        </p:spPr>
      </p:pic>
    </p:spTree>
    <p:extLst>
      <p:ext uri="{BB962C8B-B14F-4D97-AF65-F5344CB8AC3E}">
        <p14:creationId xmlns:p14="http://schemas.microsoft.com/office/powerpoint/2010/main" val="15731146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08038"/>
            <a:ext cx="8229600" cy="1477962"/>
          </a:xfrm>
        </p:spPr>
        <p:txBody>
          <a:bodyPr>
            <a:noAutofit/>
          </a:bodyPr>
          <a:lstStyle/>
          <a:p>
            <a:r>
              <a:rPr lang="en-NZ" sz="6000" dirty="0" smtClean="0">
                <a:solidFill>
                  <a:schemeClr val="bg1"/>
                </a:solidFill>
              </a:rPr>
              <a:t>7. What food is often eaten on </a:t>
            </a:r>
            <a:r>
              <a:rPr lang="en-NZ" sz="6000" i="1" dirty="0" smtClean="0">
                <a:solidFill>
                  <a:schemeClr val="bg1"/>
                </a:solidFill>
              </a:rPr>
              <a:t>Shrove Tuesday</a:t>
            </a:r>
            <a:r>
              <a:rPr lang="en-NZ" sz="6000" dirty="0" smtClean="0">
                <a:solidFill>
                  <a:schemeClr val="bg1"/>
                </a:solidFill>
              </a:rPr>
              <a:t>?</a:t>
            </a:r>
            <a:endParaRPr lang="en-NZ" sz="6000" dirty="0">
              <a:solidFill>
                <a:schemeClr val="bg1"/>
              </a:solidFill>
            </a:endParaRPr>
          </a:p>
        </p:txBody>
      </p:sp>
      <p:sp>
        <p:nvSpPr>
          <p:cNvPr id="3" name="Content Placeholder 2"/>
          <p:cNvSpPr>
            <a:spLocks noGrp="1"/>
          </p:cNvSpPr>
          <p:nvPr>
            <p:ph idx="1"/>
          </p:nvPr>
        </p:nvSpPr>
        <p:spPr>
          <a:xfrm>
            <a:off x="1981200" y="3017837"/>
            <a:ext cx="6705600" cy="2773363"/>
          </a:xfrm>
        </p:spPr>
        <p:txBody>
          <a:bodyPr>
            <a:normAutofit/>
          </a:bodyPr>
          <a:lstStyle/>
          <a:p>
            <a:pPr marL="514350" indent="-514350">
              <a:buFont typeface="+mj-lt"/>
              <a:buAutoNum type="alphaLcParenR"/>
            </a:pPr>
            <a:r>
              <a:rPr lang="en-NZ" sz="4800" dirty="0" err="1" smtClean="0">
                <a:solidFill>
                  <a:schemeClr val="bg1"/>
                </a:solidFill>
              </a:rPr>
              <a:t>Shroves</a:t>
            </a:r>
            <a:endParaRPr lang="en-NZ" sz="4800" dirty="0" smtClean="0">
              <a:solidFill>
                <a:schemeClr val="bg1"/>
              </a:solidFill>
            </a:endParaRPr>
          </a:p>
          <a:p>
            <a:pPr marL="514350" indent="-514350">
              <a:buFont typeface="+mj-lt"/>
              <a:buAutoNum type="alphaLcParenR"/>
            </a:pPr>
            <a:r>
              <a:rPr lang="en-NZ" sz="4800" dirty="0" smtClean="0">
                <a:solidFill>
                  <a:schemeClr val="bg1"/>
                </a:solidFill>
              </a:rPr>
              <a:t>Pancakes</a:t>
            </a:r>
          </a:p>
          <a:p>
            <a:pPr marL="514350" indent="-514350">
              <a:buFont typeface="+mj-lt"/>
              <a:buAutoNum type="alphaLcParenR"/>
            </a:pPr>
            <a:r>
              <a:rPr lang="en-NZ" sz="4800" dirty="0" smtClean="0">
                <a:solidFill>
                  <a:schemeClr val="bg1"/>
                </a:solidFill>
              </a:rPr>
              <a:t>Bread and wine</a:t>
            </a:r>
            <a:endParaRPr lang="en-NZ" sz="4800" dirty="0">
              <a:solidFill>
                <a:schemeClr val="bg1"/>
              </a:solidFill>
            </a:endParaRPr>
          </a:p>
        </p:txBody>
      </p:sp>
    </p:spTree>
    <p:extLst>
      <p:ext uri="{BB962C8B-B14F-4D97-AF65-F5344CB8AC3E}">
        <p14:creationId xmlns:p14="http://schemas.microsoft.com/office/powerpoint/2010/main" val="2693849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Autofit/>
          </a:bodyPr>
          <a:lstStyle/>
          <a:p>
            <a:r>
              <a:rPr lang="en-NZ" sz="9600" dirty="0">
                <a:solidFill>
                  <a:schemeClr val="bg1"/>
                </a:solidFill>
              </a:rPr>
              <a:t>b</a:t>
            </a:r>
            <a:r>
              <a:rPr lang="en-NZ" sz="9600" dirty="0" smtClean="0">
                <a:solidFill>
                  <a:schemeClr val="bg1"/>
                </a:solidFill>
              </a:rPr>
              <a:t> - Pancakes</a:t>
            </a:r>
            <a:endParaRPr lang="en-NZ" sz="9600" dirty="0">
              <a:solidFill>
                <a:schemeClr val="bg1"/>
              </a:solidFill>
            </a:endParaRPr>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209800" y="1371600"/>
            <a:ext cx="5105400" cy="3352800"/>
          </a:xfrm>
        </p:spPr>
      </p:pic>
      <p:sp>
        <p:nvSpPr>
          <p:cNvPr id="3" name="TextBox 2"/>
          <p:cNvSpPr txBox="1"/>
          <p:nvPr/>
        </p:nvSpPr>
        <p:spPr>
          <a:xfrm>
            <a:off x="76200" y="5029200"/>
            <a:ext cx="8915400" cy="1815882"/>
          </a:xfrm>
          <a:prstGeom prst="rect">
            <a:avLst/>
          </a:prstGeom>
          <a:noFill/>
        </p:spPr>
        <p:txBody>
          <a:bodyPr wrap="square" rtlCol="0">
            <a:spAutoFit/>
          </a:bodyPr>
          <a:lstStyle/>
          <a:p>
            <a:pPr algn="ctr"/>
            <a:r>
              <a:rPr lang="en-NZ" sz="2800" dirty="0" smtClean="0">
                <a:solidFill>
                  <a:schemeClr val="bg1"/>
                </a:solidFill>
              </a:rPr>
              <a:t>On Shrove Tuesday, people used up all their rich food (eggs, butter) to prepare for the limited meals and fasting during lent. ‘Shrive’ means to confess, they were encouraged to say sorry to God before the beginning of lent.</a:t>
            </a:r>
            <a:endParaRPr lang="en-NZ" sz="2800" dirty="0">
              <a:solidFill>
                <a:schemeClr val="bg1"/>
              </a:solidFill>
            </a:endParaRPr>
          </a:p>
        </p:txBody>
      </p:sp>
    </p:spTree>
    <p:extLst>
      <p:ext uri="{BB962C8B-B14F-4D97-AF65-F5344CB8AC3E}">
        <p14:creationId xmlns:p14="http://schemas.microsoft.com/office/powerpoint/2010/main" val="40510533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935162"/>
          </a:xfrm>
        </p:spPr>
        <p:txBody>
          <a:bodyPr>
            <a:noAutofit/>
          </a:bodyPr>
          <a:lstStyle/>
          <a:p>
            <a:r>
              <a:rPr lang="en-NZ" sz="6000" dirty="0" smtClean="0">
                <a:solidFill>
                  <a:schemeClr val="bg1"/>
                </a:solidFill>
              </a:rPr>
              <a:t>8. What is traditionally done on Ash Wednesday?</a:t>
            </a:r>
            <a:endParaRPr lang="en-NZ" sz="6000" dirty="0">
              <a:solidFill>
                <a:schemeClr val="bg1"/>
              </a:solidFill>
            </a:endParaRPr>
          </a:p>
        </p:txBody>
      </p:sp>
      <p:sp>
        <p:nvSpPr>
          <p:cNvPr id="3" name="Content Placeholder 2"/>
          <p:cNvSpPr>
            <a:spLocks noGrp="1"/>
          </p:cNvSpPr>
          <p:nvPr>
            <p:ph idx="1"/>
          </p:nvPr>
        </p:nvSpPr>
        <p:spPr>
          <a:xfrm>
            <a:off x="1600200" y="2362200"/>
            <a:ext cx="7086600" cy="3763963"/>
          </a:xfrm>
        </p:spPr>
        <p:txBody>
          <a:bodyPr>
            <a:normAutofit/>
          </a:bodyPr>
          <a:lstStyle/>
          <a:p>
            <a:pPr marL="514350" indent="-514350">
              <a:buFont typeface="+mj-lt"/>
              <a:buAutoNum type="alphaLcParenR"/>
            </a:pPr>
            <a:r>
              <a:rPr lang="en-NZ" sz="4400" dirty="0" smtClean="0">
                <a:solidFill>
                  <a:schemeClr val="bg1"/>
                </a:solidFill>
              </a:rPr>
              <a:t>A cricket match between Australia and England</a:t>
            </a:r>
          </a:p>
          <a:p>
            <a:pPr marL="514350" indent="-514350">
              <a:buFont typeface="+mj-lt"/>
              <a:buAutoNum type="alphaLcParenR"/>
            </a:pPr>
            <a:r>
              <a:rPr lang="en-NZ" sz="4400" dirty="0" smtClean="0">
                <a:solidFill>
                  <a:schemeClr val="bg1"/>
                </a:solidFill>
              </a:rPr>
              <a:t>Clean out the chimney</a:t>
            </a:r>
          </a:p>
          <a:p>
            <a:pPr marL="514350" indent="-514350">
              <a:buFont typeface="+mj-lt"/>
              <a:buAutoNum type="alphaLcParenR"/>
            </a:pPr>
            <a:r>
              <a:rPr lang="en-NZ" sz="4400" dirty="0" smtClean="0">
                <a:solidFill>
                  <a:schemeClr val="bg1"/>
                </a:solidFill>
              </a:rPr>
              <a:t>Put ashes on your forehead</a:t>
            </a:r>
            <a:endParaRPr lang="en-NZ" sz="4400" dirty="0">
              <a:solidFill>
                <a:schemeClr val="bg1"/>
              </a:solidFill>
            </a:endParaRPr>
          </a:p>
        </p:txBody>
      </p:sp>
    </p:spTree>
    <p:extLst>
      <p:ext uri="{BB962C8B-B14F-4D97-AF65-F5344CB8AC3E}">
        <p14:creationId xmlns:p14="http://schemas.microsoft.com/office/powerpoint/2010/main" val="1950892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3306762"/>
          </a:xfrm>
        </p:spPr>
        <p:txBody>
          <a:bodyPr>
            <a:noAutofit/>
          </a:bodyPr>
          <a:lstStyle/>
          <a:p>
            <a:r>
              <a:rPr lang="en-NZ" sz="8800" dirty="0">
                <a:solidFill>
                  <a:schemeClr val="bg1"/>
                </a:solidFill>
              </a:rPr>
              <a:t>c</a:t>
            </a:r>
            <a:r>
              <a:rPr lang="en-NZ" sz="8800" dirty="0" smtClean="0">
                <a:solidFill>
                  <a:schemeClr val="bg1"/>
                </a:solidFill>
              </a:rPr>
              <a:t> </a:t>
            </a:r>
            <a:r>
              <a:rPr lang="en-NZ" sz="7200" dirty="0" smtClean="0">
                <a:solidFill>
                  <a:schemeClr val="bg1"/>
                </a:solidFill>
              </a:rPr>
              <a:t>– put ashes on your forehead</a:t>
            </a:r>
            <a:endParaRPr lang="en-NZ" sz="7200" dirty="0">
              <a:solidFill>
                <a:schemeClr val="bg1"/>
              </a:solidFill>
            </a:endParaRPr>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374392" y="2438400"/>
            <a:ext cx="4395216" cy="3139440"/>
          </a:xfrm>
        </p:spPr>
      </p:pic>
      <p:sp>
        <p:nvSpPr>
          <p:cNvPr id="3" name="TextBox 2"/>
          <p:cNvSpPr txBox="1"/>
          <p:nvPr/>
        </p:nvSpPr>
        <p:spPr>
          <a:xfrm>
            <a:off x="533400" y="5562600"/>
            <a:ext cx="8305800" cy="1077218"/>
          </a:xfrm>
          <a:prstGeom prst="rect">
            <a:avLst/>
          </a:prstGeom>
          <a:noFill/>
        </p:spPr>
        <p:txBody>
          <a:bodyPr wrap="square" rtlCol="0">
            <a:spAutoFit/>
          </a:bodyPr>
          <a:lstStyle/>
          <a:p>
            <a:pPr algn="ctr"/>
            <a:r>
              <a:rPr lang="en-NZ" sz="3200" dirty="0" smtClean="0">
                <a:solidFill>
                  <a:schemeClr val="bg1"/>
                </a:solidFill>
              </a:rPr>
              <a:t>The ashes are often from the burnt remains of last years palm crosses.</a:t>
            </a:r>
            <a:endParaRPr lang="en-NZ" sz="3200" dirty="0">
              <a:solidFill>
                <a:schemeClr val="bg1"/>
              </a:solidFill>
            </a:endParaRPr>
          </a:p>
        </p:txBody>
      </p:sp>
    </p:spTree>
    <p:extLst>
      <p:ext uri="{BB962C8B-B14F-4D97-AF65-F5344CB8AC3E}">
        <p14:creationId xmlns:p14="http://schemas.microsoft.com/office/powerpoint/2010/main" val="23643869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925762"/>
          </a:xfrm>
        </p:spPr>
        <p:txBody>
          <a:bodyPr>
            <a:noAutofit/>
          </a:bodyPr>
          <a:lstStyle/>
          <a:p>
            <a:r>
              <a:rPr lang="en-NZ" sz="6000" dirty="0" smtClean="0">
                <a:solidFill>
                  <a:schemeClr val="bg1"/>
                </a:solidFill>
              </a:rPr>
              <a:t>9. On Palm Sunday, Jesus rode into Jerusalem on what?</a:t>
            </a:r>
            <a:endParaRPr lang="en-NZ" sz="6000" dirty="0">
              <a:solidFill>
                <a:schemeClr val="bg1"/>
              </a:solidFill>
            </a:endParaRPr>
          </a:p>
        </p:txBody>
      </p:sp>
      <p:sp>
        <p:nvSpPr>
          <p:cNvPr id="3" name="Content Placeholder 2"/>
          <p:cNvSpPr>
            <a:spLocks noGrp="1"/>
          </p:cNvSpPr>
          <p:nvPr>
            <p:ph idx="1"/>
          </p:nvPr>
        </p:nvSpPr>
        <p:spPr>
          <a:xfrm>
            <a:off x="990600" y="3429000"/>
            <a:ext cx="7696200" cy="2697163"/>
          </a:xfrm>
        </p:spPr>
        <p:txBody>
          <a:bodyPr>
            <a:normAutofit fontScale="92500"/>
          </a:bodyPr>
          <a:lstStyle/>
          <a:p>
            <a:pPr marL="514350" indent="-514350">
              <a:buFont typeface="+mj-lt"/>
              <a:buAutoNum type="alphaLcParenR"/>
            </a:pPr>
            <a:r>
              <a:rPr lang="en-NZ" sz="4800" dirty="0" smtClean="0">
                <a:solidFill>
                  <a:schemeClr val="bg1"/>
                </a:solidFill>
              </a:rPr>
              <a:t> A horse and cart</a:t>
            </a:r>
          </a:p>
          <a:p>
            <a:pPr marL="514350" indent="-514350">
              <a:buFont typeface="+mj-lt"/>
              <a:buAutoNum type="alphaLcParenR"/>
            </a:pPr>
            <a:r>
              <a:rPr lang="en-NZ" sz="4800" dirty="0" smtClean="0">
                <a:solidFill>
                  <a:schemeClr val="bg1"/>
                </a:solidFill>
              </a:rPr>
              <a:t> The shoulders of his disciples</a:t>
            </a:r>
          </a:p>
          <a:p>
            <a:pPr marL="514350" indent="-514350">
              <a:buFont typeface="+mj-lt"/>
              <a:buAutoNum type="alphaLcParenR"/>
            </a:pPr>
            <a:r>
              <a:rPr lang="en-NZ" sz="4800" dirty="0" smtClean="0">
                <a:solidFill>
                  <a:schemeClr val="bg1"/>
                </a:solidFill>
              </a:rPr>
              <a:t> A donkey</a:t>
            </a:r>
            <a:endParaRPr lang="en-NZ" sz="4800" dirty="0">
              <a:solidFill>
                <a:schemeClr val="bg1"/>
              </a:solidFill>
            </a:endParaRPr>
          </a:p>
        </p:txBody>
      </p:sp>
    </p:spTree>
    <p:extLst>
      <p:ext uri="{BB962C8B-B14F-4D97-AF65-F5344CB8AC3E}">
        <p14:creationId xmlns:p14="http://schemas.microsoft.com/office/powerpoint/2010/main" val="563942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p>
            <a:r>
              <a:rPr lang="en-NZ" sz="9600" dirty="0">
                <a:solidFill>
                  <a:schemeClr val="bg1"/>
                </a:solidFill>
              </a:rPr>
              <a:t>c</a:t>
            </a:r>
            <a:r>
              <a:rPr lang="en-NZ" sz="9600" dirty="0" smtClean="0">
                <a:solidFill>
                  <a:schemeClr val="bg1"/>
                </a:solidFill>
              </a:rPr>
              <a:t> </a:t>
            </a:r>
            <a:r>
              <a:rPr lang="en-NZ" sz="8000" dirty="0" smtClean="0">
                <a:solidFill>
                  <a:schemeClr val="bg1"/>
                </a:solidFill>
              </a:rPr>
              <a:t>– a donkey</a:t>
            </a:r>
            <a:endParaRPr lang="en-NZ" sz="8000" dirty="0">
              <a:solidFill>
                <a:schemeClr val="bg1"/>
              </a:solidFill>
            </a:endParaRPr>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778001" y="1066800"/>
            <a:ext cx="5486400" cy="3505200"/>
          </a:xfrm>
        </p:spPr>
      </p:pic>
      <p:sp>
        <p:nvSpPr>
          <p:cNvPr id="3" name="TextBox 2"/>
          <p:cNvSpPr txBox="1"/>
          <p:nvPr/>
        </p:nvSpPr>
        <p:spPr>
          <a:xfrm>
            <a:off x="152400" y="4724400"/>
            <a:ext cx="8915400" cy="1938992"/>
          </a:xfrm>
          <a:prstGeom prst="rect">
            <a:avLst/>
          </a:prstGeom>
          <a:noFill/>
        </p:spPr>
        <p:txBody>
          <a:bodyPr wrap="square" rtlCol="0">
            <a:spAutoFit/>
          </a:bodyPr>
          <a:lstStyle/>
          <a:p>
            <a:pPr algn="ctr"/>
            <a:r>
              <a:rPr lang="en-NZ" sz="4000" dirty="0" smtClean="0">
                <a:solidFill>
                  <a:schemeClr val="bg1"/>
                </a:solidFill>
              </a:rPr>
              <a:t>Donkeys were viewed as animals of peace while horses were viewed as animals of war.</a:t>
            </a:r>
            <a:endParaRPr lang="en-NZ" sz="4000" dirty="0">
              <a:solidFill>
                <a:schemeClr val="bg1"/>
              </a:solidFill>
            </a:endParaRPr>
          </a:p>
        </p:txBody>
      </p:sp>
    </p:spTree>
    <p:extLst>
      <p:ext uri="{BB962C8B-B14F-4D97-AF65-F5344CB8AC3E}">
        <p14:creationId xmlns:p14="http://schemas.microsoft.com/office/powerpoint/2010/main" val="35604554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82762"/>
          </a:xfrm>
        </p:spPr>
        <p:txBody>
          <a:bodyPr>
            <a:noAutofit/>
          </a:bodyPr>
          <a:lstStyle/>
          <a:p>
            <a:r>
              <a:rPr lang="en-NZ" sz="6000" dirty="0" smtClean="0">
                <a:solidFill>
                  <a:schemeClr val="bg1"/>
                </a:solidFill>
              </a:rPr>
              <a:t>1. How many days are counted in lent?</a:t>
            </a:r>
            <a:endParaRPr lang="en-NZ" sz="6000" dirty="0">
              <a:solidFill>
                <a:schemeClr val="bg1"/>
              </a:solidFill>
            </a:endParaRPr>
          </a:p>
        </p:txBody>
      </p:sp>
      <p:sp>
        <p:nvSpPr>
          <p:cNvPr id="3" name="Content Placeholder 2"/>
          <p:cNvSpPr>
            <a:spLocks noGrp="1"/>
          </p:cNvSpPr>
          <p:nvPr>
            <p:ph idx="1"/>
          </p:nvPr>
        </p:nvSpPr>
        <p:spPr>
          <a:xfrm>
            <a:off x="2133600" y="2362200"/>
            <a:ext cx="2819400" cy="3352800"/>
          </a:xfrm>
        </p:spPr>
        <p:txBody>
          <a:bodyPr>
            <a:noAutofit/>
          </a:bodyPr>
          <a:lstStyle/>
          <a:p>
            <a:pPr marL="514350" indent="-514350">
              <a:buFont typeface="+mj-lt"/>
              <a:buAutoNum type="alphaLcParenR"/>
            </a:pPr>
            <a:r>
              <a:rPr lang="en-NZ" sz="5400" dirty="0" smtClean="0">
                <a:solidFill>
                  <a:schemeClr val="bg1"/>
                </a:solidFill>
              </a:rPr>
              <a:t> 30</a:t>
            </a:r>
          </a:p>
          <a:p>
            <a:pPr marL="514350" indent="-514350">
              <a:buFont typeface="+mj-lt"/>
              <a:buAutoNum type="alphaLcParenR"/>
            </a:pPr>
            <a:r>
              <a:rPr lang="en-NZ" sz="5400" dirty="0" smtClean="0">
                <a:solidFill>
                  <a:schemeClr val="bg1"/>
                </a:solidFill>
              </a:rPr>
              <a:t> 40</a:t>
            </a:r>
          </a:p>
          <a:p>
            <a:pPr marL="514350" indent="-514350">
              <a:buFont typeface="+mj-lt"/>
              <a:buAutoNum type="alphaLcParenR"/>
            </a:pPr>
            <a:r>
              <a:rPr lang="en-NZ" sz="5400" dirty="0" smtClean="0">
                <a:solidFill>
                  <a:schemeClr val="bg1"/>
                </a:solidFill>
              </a:rPr>
              <a:t> 46</a:t>
            </a:r>
          </a:p>
        </p:txBody>
      </p:sp>
    </p:spTree>
    <p:extLst>
      <p:ext uri="{BB962C8B-B14F-4D97-AF65-F5344CB8AC3E}">
        <p14:creationId xmlns:p14="http://schemas.microsoft.com/office/powerpoint/2010/main" val="3832249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295400"/>
          </a:xfrm>
        </p:spPr>
        <p:txBody>
          <a:bodyPr>
            <a:noAutofit/>
          </a:bodyPr>
          <a:lstStyle/>
          <a:p>
            <a:r>
              <a:rPr lang="en-NZ" sz="6000" dirty="0" smtClean="0">
                <a:solidFill>
                  <a:schemeClr val="bg1"/>
                </a:solidFill>
              </a:rPr>
              <a:t>10. What word is not meant to be said or sung during Lent?</a:t>
            </a:r>
            <a:endParaRPr lang="en-NZ" sz="6000" dirty="0">
              <a:solidFill>
                <a:schemeClr val="bg1"/>
              </a:solidFill>
            </a:endParaRPr>
          </a:p>
        </p:txBody>
      </p:sp>
      <p:sp>
        <p:nvSpPr>
          <p:cNvPr id="3" name="Content Placeholder 2"/>
          <p:cNvSpPr>
            <a:spLocks noGrp="1"/>
          </p:cNvSpPr>
          <p:nvPr>
            <p:ph idx="1"/>
          </p:nvPr>
        </p:nvSpPr>
        <p:spPr>
          <a:xfrm>
            <a:off x="2667000" y="2971800"/>
            <a:ext cx="4191000" cy="3154363"/>
          </a:xfrm>
        </p:spPr>
        <p:txBody>
          <a:bodyPr>
            <a:normAutofit/>
          </a:bodyPr>
          <a:lstStyle/>
          <a:p>
            <a:pPr marL="514350" indent="-514350">
              <a:buFont typeface="+mj-lt"/>
              <a:buAutoNum type="alphaLcParenR"/>
            </a:pPr>
            <a:r>
              <a:rPr lang="en-NZ" sz="4800" dirty="0" smtClean="0">
                <a:solidFill>
                  <a:schemeClr val="bg1"/>
                </a:solidFill>
              </a:rPr>
              <a:t> Alleluia</a:t>
            </a:r>
          </a:p>
          <a:p>
            <a:pPr marL="514350" indent="-514350">
              <a:buFont typeface="+mj-lt"/>
              <a:buAutoNum type="alphaLcParenR"/>
            </a:pPr>
            <a:r>
              <a:rPr lang="en-NZ" sz="4800" dirty="0" smtClean="0">
                <a:solidFill>
                  <a:schemeClr val="bg1"/>
                </a:solidFill>
              </a:rPr>
              <a:t> Amen</a:t>
            </a:r>
          </a:p>
          <a:p>
            <a:pPr marL="514350" indent="-514350">
              <a:buFont typeface="+mj-lt"/>
              <a:buAutoNum type="alphaLcParenR"/>
            </a:pPr>
            <a:r>
              <a:rPr lang="en-NZ" sz="4800" dirty="0" smtClean="0">
                <a:solidFill>
                  <a:schemeClr val="bg1"/>
                </a:solidFill>
              </a:rPr>
              <a:t> Jesus</a:t>
            </a:r>
            <a:endParaRPr lang="en-NZ" sz="4800" dirty="0">
              <a:solidFill>
                <a:schemeClr val="bg1"/>
              </a:solidFill>
            </a:endParaRPr>
          </a:p>
        </p:txBody>
      </p:sp>
    </p:spTree>
    <p:extLst>
      <p:ext uri="{BB962C8B-B14F-4D97-AF65-F5344CB8AC3E}">
        <p14:creationId xmlns:p14="http://schemas.microsoft.com/office/powerpoint/2010/main" val="3195453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Autofit/>
          </a:bodyPr>
          <a:lstStyle/>
          <a:p>
            <a:r>
              <a:rPr lang="en-NZ" sz="9600" dirty="0">
                <a:solidFill>
                  <a:schemeClr val="bg1"/>
                </a:solidFill>
              </a:rPr>
              <a:t>a</a:t>
            </a:r>
            <a:r>
              <a:rPr lang="en-NZ" sz="9600" dirty="0" smtClean="0">
                <a:solidFill>
                  <a:schemeClr val="bg1"/>
                </a:solidFill>
              </a:rPr>
              <a:t> - Alleluia</a:t>
            </a:r>
            <a:endParaRPr lang="en-NZ" sz="9600" dirty="0">
              <a:solidFill>
                <a:schemeClr val="bg1"/>
              </a:solidFill>
            </a:endParaRPr>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293831" y="1066800"/>
            <a:ext cx="4556338" cy="4525963"/>
          </a:xfrm>
        </p:spPr>
      </p:pic>
      <p:sp>
        <p:nvSpPr>
          <p:cNvPr id="3" name="TextBox 2"/>
          <p:cNvSpPr txBox="1"/>
          <p:nvPr/>
        </p:nvSpPr>
        <p:spPr>
          <a:xfrm>
            <a:off x="152400" y="5562600"/>
            <a:ext cx="8839200" cy="1384995"/>
          </a:xfrm>
          <a:prstGeom prst="rect">
            <a:avLst/>
          </a:prstGeom>
          <a:noFill/>
        </p:spPr>
        <p:txBody>
          <a:bodyPr wrap="square" rtlCol="0">
            <a:spAutoFit/>
          </a:bodyPr>
          <a:lstStyle/>
          <a:p>
            <a:pPr algn="ctr"/>
            <a:r>
              <a:rPr lang="en-NZ" sz="2800" dirty="0" smtClean="0">
                <a:solidFill>
                  <a:schemeClr val="bg1"/>
                </a:solidFill>
              </a:rPr>
              <a:t>This exclamation of praise was not said so it would remain special and used to celebrate and praise God on Easter Sunday.</a:t>
            </a:r>
            <a:endParaRPr lang="en-NZ" sz="2800" dirty="0">
              <a:solidFill>
                <a:schemeClr val="bg1"/>
              </a:solidFill>
            </a:endParaRPr>
          </a:p>
        </p:txBody>
      </p:sp>
    </p:spTree>
    <p:extLst>
      <p:ext uri="{BB962C8B-B14F-4D97-AF65-F5344CB8AC3E}">
        <p14:creationId xmlns:p14="http://schemas.microsoft.com/office/powerpoint/2010/main" val="23553594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3306762"/>
          </a:xfrm>
        </p:spPr>
        <p:txBody>
          <a:bodyPr>
            <a:noAutofit/>
          </a:bodyPr>
          <a:lstStyle/>
          <a:p>
            <a:r>
              <a:rPr lang="en-NZ" sz="6000" dirty="0" smtClean="0">
                <a:solidFill>
                  <a:schemeClr val="bg1"/>
                </a:solidFill>
              </a:rPr>
              <a:t>11. </a:t>
            </a:r>
            <a:r>
              <a:rPr lang="en-NZ" sz="5400" dirty="0" smtClean="0">
                <a:solidFill>
                  <a:schemeClr val="bg1"/>
                </a:solidFill>
              </a:rPr>
              <a:t>The Wednesday before Easter is called Holy Wednesday, but is also sometimes called:</a:t>
            </a:r>
            <a:endParaRPr lang="en-NZ" sz="5400" dirty="0">
              <a:solidFill>
                <a:schemeClr val="bg1"/>
              </a:solidFill>
            </a:endParaRPr>
          </a:p>
        </p:txBody>
      </p:sp>
      <p:sp>
        <p:nvSpPr>
          <p:cNvPr id="3" name="Content Placeholder 2"/>
          <p:cNvSpPr>
            <a:spLocks noGrp="1"/>
          </p:cNvSpPr>
          <p:nvPr>
            <p:ph idx="1"/>
          </p:nvPr>
        </p:nvSpPr>
        <p:spPr>
          <a:xfrm>
            <a:off x="2133600" y="3886200"/>
            <a:ext cx="6553200" cy="2590800"/>
          </a:xfrm>
        </p:spPr>
        <p:txBody>
          <a:bodyPr>
            <a:normAutofit fontScale="92500" lnSpcReduction="20000"/>
          </a:bodyPr>
          <a:lstStyle/>
          <a:p>
            <a:pPr marL="514350" indent="-514350">
              <a:buFont typeface="+mj-lt"/>
              <a:buAutoNum type="alphaLcParenR"/>
            </a:pPr>
            <a:r>
              <a:rPr lang="en-NZ" sz="4800" dirty="0" smtClean="0">
                <a:solidFill>
                  <a:schemeClr val="bg1"/>
                </a:solidFill>
              </a:rPr>
              <a:t>Easter Wednesday</a:t>
            </a:r>
          </a:p>
          <a:p>
            <a:pPr marL="514350" indent="-514350">
              <a:buFont typeface="+mj-lt"/>
              <a:buAutoNum type="alphaLcParenR"/>
            </a:pPr>
            <a:r>
              <a:rPr lang="en-NZ" sz="4800" dirty="0" smtClean="0">
                <a:solidFill>
                  <a:schemeClr val="bg1"/>
                </a:solidFill>
              </a:rPr>
              <a:t>Spy Wednesday</a:t>
            </a:r>
          </a:p>
          <a:p>
            <a:pPr marL="514350" indent="-514350">
              <a:buFont typeface="+mj-lt"/>
              <a:buAutoNum type="alphaLcParenR"/>
            </a:pPr>
            <a:r>
              <a:rPr lang="en-NZ" sz="4800" dirty="0" smtClean="0">
                <a:solidFill>
                  <a:schemeClr val="bg1"/>
                </a:solidFill>
              </a:rPr>
              <a:t>It doesn’t have another name</a:t>
            </a:r>
          </a:p>
          <a:p>
            <a:pPr marL="0" indent="0">
              <a:buNone/>
            </a:pPr>
            <a:endParaRPr lang="en-NZ" sz="4800" dirty="0">
              <a:solidFill>
                <a:schemeClr val="bg1"/>
              </a:solidFill>
            </a:endParaRPr>
          </a:p>
        </p:txBody>
      </p:sp>
    </p:spTree>
    <p:extLst>
      <p:ext uri="{BB962C8B-B14F-4D97-AF65-F5344CB8AC3E}">
        <p14:creationId xmlns:p14="http://schemas.microsoft.com/office/powerpoint/2010/main" val="1544143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NZ" sz="6000" dirty="0" smtClean="0">
                <a:solidFill>
                  <a:schemeClr val="bg1"/>
                </a:solidFill>
              </a:rPr>
              <a:t>B – Spy Wednesday</a:t>
            </a:r>
            <a:endParaRPr lang="en-NZ" sz="6000" dirty="0">
              <a:solidFill>
                <a:schemeClr val="bg1"/>
              </a:solidFill>
            </a:endParaRPr>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559582" y="1143000"/>
            <a:ext cx="5908018" cy="4191000"/>
          </a:xfrm>
        </p:spPr>
      </p:pic>
      <p:sp>
        <p:nvSpPr>
          <p:cNvPr id="3" name="TextBox 2"/>
          <p:cNvSpPr txBox="1"/>
          <p:nvPr/>
        </p:nvSpPr>
        <p:spPr>
          <a:xfrm>
            <a:off x="609600" y="5334000"/>
            <a:ext cx="7848600" cy="1200329"/>
          </a:xfrm>
          <a:prstGeom prst="rect">
            <a:avLst/>
          </a:prstGeom>
          <a:noFill/>
        </p:spPr>
        <p:txBody>
          <a:bodyPr wrap="square" rtlCol="0">
            <a:spAutoFit/>
          </a:bodyPr>
          <a:lstStyle/>
          <a:p>
            <a:pPr algn="ctr"/>
            <a:r>
              <a:rPr lang="en-NZ" sz="3600" dirty="0" smtClean="0">
                <a:solidFill>
                  <a:schemeClr val="bg1"/>
                </a:solidFill>
              </a:rPr>
              <a:t>Because Judas spied on Jesus and his disciples in the garden of Gethsemane.</a:t>
            </a:r>
            <a:endParaRPr lang="en-NZ" sz="3600" dirty="0">
              <a:solidFill>
                <a:schemeClr val="bg1"/>
              </a:solidFill>
            </a:endParaRPr>
          </a:p>
        </p:txBody>
      </p:sp>
    </p:spTree>
    <p:extLst>
      <p:ext uri="{BB962C8B-B14F-4D97-AF65-F5344CB8AC3E}">
        <p14:creationId xmlns:p14="http://schemas.microsoft.com/office/powerpoint/2010/main" val="2888931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NZ" sz="9600" dirty="0">
                <a:solidFill>
                  <a:schemeClr val="bg1"/>
                </a:solidFill>
              </a:rPr>
              <a:t>b</a:t>
            </a:r>
            <a:r>
              <a:rPr lang="en-NZ" sz="9600" dirty="0" smtClean="0">
                <a:solidFill>
                  <a:schemeClr val="bg1"/>
                </a:solidFill>
              </a:rPr>
              <a:t> - 40</a:t>
            </a:r>
            <a:endParaRPr lang="en-NZ" sz="9600" dirty="0">
              <a:solidFill>
                <a:schemeClr val="bg1"/>
              </a:solidFill>
            </a:endParaRPr>
          </a:p>
        </p:txBody>
      </p:sp>
      <p:sp>
        <p:nvSpPr>
          <p:cNvPr id="3" name="TextBox 2"/>
          <p:cNvSpPr txBox="1"/>
          <p:nvPr/>
        </p:nvSpPr>
        <p:spPr>
          <a:xfrm>
            <a:off x="990600" y="5410200"/>
            <a:ext cx="7162800" cy="1200329"/>
          </a:xfrm>
          <a:prstGeom prst="rect">
            <a:avLst/>
          </a:prstGeom>
          <a:noFill/>
        </p:spPr>
        <p:txBody>
          <a:bodyPr wrap="square" rtlCol="0">
            <a:spAutoFit/>
          </a:bodyPr>
          <a:lstStyle/>
          <a:p>
            <a:pPr algn="ctr"/>
            <a:r>
              <a:rPr lang="en-NZ" sz="3600" dirty="0" smtClean="0">
                <a:solidFill>
                  <a:schemeClr val="bg1"/>
                </a:solidFill>
              </a:rPr>
              <a:t>Jesus spent 40 days fasting and being tempted in the desert.</a:t>
            </a:r>
            <a:endParaRPr lang="en-NZ" sz="3600" dirty="0">
              <a:solidFill>
                <a:schemeClr val="bg1"/>
              </a:solidFill>
            </a:endParaRPr>
          </a:p>
        </p:txBody>
      </p:sp>
      <p:sp>
        <p:nvSpPr>
          <p:cNvPr id="5" name="Content Placeholder 4"/>
          <p:cNvSpPr>
            <a:spLocks noGrp="1"/>
          </p:cNvSpPr>
          <p:nvPr>
            <p:ph idx="1"/>
          </p:nvPr>
        </p:nvSpPr>
        <p:spPr/>
        <p:txBody>
          <a:bodyPr/>
          <a:lstStyle/>
          <a:p>
            <a:endParaRPr lang="en-NZ"/>
          </a:p>
        </p:txBody>
      </p:sp>
      <p:pic>
        <p:nvPicPr>
          <p:cNvPr id="1026" name="Picture 2" descr="C:\Users\karens\Desktop\10361_3222_mising-yers-jesus-5_04700300_qfzh4jyeg47qazfc4e357d3al3ncurxrbvj6lwuht2ya6mzmafma_610x389.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828800" y="1600201"/>
            <a:ext cx="581025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91899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2133600"/>
          </a:xfrm>
        </p:spPr>
        <p:txBody>
          <a:bodyPr>
            <a:noAutofit/>
          </a:bodyPr>
          <a:lstStyle/>
          <a:p>
            <a:r>
              <a:rPr lang="en-NZ" sz="6000" dirty="0" smtClean="0">
                <a:solidFill>
                  <a:schemeClr val="bg1"/>
                </a:solidFill>
              </a:rPr>
              <a:t>2. What colour is traditionally associated with the lent season?</a:t>
            </a:r>
            <a:endParaRPr lang="en-NZ" sz="6000" dirty="0">
              <a:solidFill>
                <a:schemeClr val="bg1"/>
              </a:solidFill>
            </a:endParaRPr>
          </a:p>
        </p:txBody>
      </p:sp>
      <p:sp>
        <p:nvSpPr>
          <p:cNvPr id="3" name="Content Placeholder 2"/>
          <p:cNvSpPr>
            <a:spLocks noGrp="1"/>
          </p:cNvSpPr>
          <p:nvPr>
            <p:ph idx="1"/>
          </p:nvPr>
        </p:nvSpPr>
        <p:spPr>
          <a:xfrm>
            <a:off x="2971800" y="2819400"/>
            <a:ext cx="5715000" cy="3306763"/>
          </a:xfrm>
        </p:spPr>
        <p:txBody>
          <a:bodyPr>
            <a:normAutofit/>
          </a:bodyPr>
          <a:lstStyle/>
          <a:p>
            <a:pPr marL="514350" indent="-514350">
              <a:buFont typeface="+mj-lt"/>
              <a:buAutoNum type="alphaLcParenR"/>
            </a:pPr>
            <a:r>
              <a:rPr lang="en-NZ" sz="5400" dirty="0" smtClean="0">
                <a:solidFill>
                  <a:schemeClr val="bg1"/>
                </a:solidFill>
              </a:rPr>
              <a:t> Green</a:t>
            </a:r>
          </a:p>
          <a:p>
            <a:pPr marL="514350" indent="-514350">
              <a:buFont typeface="+mj-lt"/>
              <a:buAutoNum type="alphaLcParenR"/>
            </a:pPr>
            <a:r>
              <a:rPr lang="en-NZ" sz="5400" dirty="0" smtClean="0">
                <a:solidFill>
                  <a:schemeClr val="bg1"/>
                </a:solidFill>
              </a:rPr>
              <a:t> Purple</a:t>
            </a:r>
          </a:p>
          <a:p>
            <a:pPr marL="514350" indent="-514350">
              <a:buFont typeface="+mj-lt"/>
              <a:buAutoNum type="alphaLcParenR"/>
            </a:pPr>
            <a:r>
              <a:rPr lang="en-NZ" sz="5400" dirty="0" smtClean="0">
                <a:solidFill>
                  <a:schemeClr val="bg1"/>
                </a:solidFill>
              </a:rPr>
              <a:t> White</a:t>
            </a:r>
            <a:endParaRPr lang="en-NZ" sz="5400" dirty="0">
              <a:solidFill>
                <a:schemeClr val="bg1"/>
              </a:solidFill>
            </a:endParaRPr>
          </a:p>
        </p:txBody>
      </p:sp>
    </p:spTree>
    <p:extLst>
      <p:ext uri="{BB962C8B-B14F-4D97-AF65-F5344CB8AC3E}">
        <p14:creationId xmlns:p14="http://schemas.microsoft.com/office/powerpoint/2010/main" val="3878294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NZ" sz="9600" dirty="0">
                <a:solidFill>
                  <a:schemeClr val="bg1"/>
                </a:solidFill>
              </a:rPr>
              <a:t>b</a:t>
            </a:r>
            <a:r>
              <a:rPr lang="en-NZ" sz="9600" dirty="0" smtClean="0">
                <a:solidFill>
                  <a:schemeClr val="bg1"/>
                </a:solidFill>
              </a:rPr>
              <a:t> - purple</a:t>
            </a:r>
            <a:endParaRPr lang="en-NZ" sz="9600" dirty="0">
              <a:solidFill>
                <a:schemeClr val="bg1"/>
              </a:solidFill>
            </a:endParaRPr>
          </a:p>
        </p:txBody>
      </p:sp>
      <p:sp>
        <p:nvSpPr>
          <p:cNvPr id="3" name="TextBox 2"/>
          <p:cNvSpPr txBox="1"/>
          <p:nvPr/>
        </p:nvSpPr>
        <p:spPr>
          <a:xfrm>
            <a:off x="838200" y="5562600"/>
            <a:ext cx="7620000" cy="954107"/>
          </a:xfrm>
          <a:prstGeom prst="rect">
            <a:avLst/>
          </a:prstGeom>
          <a:noFill/>
        </p:spPr>
        <p:txBody>
          <a:bodyPr wrap="square" rtlCol="0">
            <a:spAutoFit/>
          </a:bodyPr>
          <a:lstStyle/>
          <a:p>
            <a:pPr algn="ctr"/>
            <a:r>
              <a:rPr lang="en-NZ" sz="2800" dirty="0" smtClean="0">
                <a:solidFill>
                  <a:schemeClr val="bg1"/>
                </a:solidFill>
              </a:rPr>
              <a:t>Purple means both sorrow (because we do wrong) and royalty.</a:t>
            </a:r>
            <a:endParaRPr lang="en-NZ" sz="2800" dirty="0">
              <a:solidFill>
                <a:schemeClr val="bg1"/>
              </a:solidFill>
            </a:endParaRPr>
          </a:p>
        </p:txBody>
      </p:sp>
      <p:sp>
        <p:nvSpPr>
          <p:cNvPr id="5" name="Content Placeholder 4"/>
          <p:cNvSpPr>
            <a:spLocks noGrp="1"/>
          </p:cNvSpPr>
          <p:nvPr>
            <p:ph idx="1"/>
          </p:nvPr>
        </p:nvSpPr>
        <p:spPr>
          <a:xfrm>
            <a:off x="571500" y="990600"/>
            <a:ext cx="8229600" cy="4525963"/>
          </a:xfrm>
        </p:spPr>
        <p:txBody>
          <a:bodyPr/>
          <a:lstStyle/>
          <a:p>
            <a:endParaRPr lang="en-NZ" dirty="0"/>
          </a:p>
        </p:txBody>
      </p:sp>
      <p:pic>
        <p:nvPicPr>
          <p:cNvPr id="2050" name="Picture 2" descr="C:\Users\karens\Desktop\20140313_LentQuestionsAndAnswers_N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0513" y="2133600"/>
            <a:ext cx="6288087" cy="2954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37190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828800"/>
          </a:xfrm>
        </p:spPr>
        <p:txBody>
          <a:bodyPr>
            <a:noAutofit/>
          </a:bodyPr>
          <a:lstStyle/>
          <a:p>
            <a:r>
              <a:rPr lang="en-NZ" sz="6000" dirty="0" smtClean="0">
                <a:solidFill>
                  <a:schemeClr val="bg1"/>
                </a:solidFill>
              </a:rPr>
              <a:t>3. Which day of the week is NOT included in the lent season?</a:t>
            </a:r>
            <a:endParaRPr lang="en-NZ" sz="6000" dirty="0">
              <a:solidFill>
                <a:schemeClr val="bg1"/>
              </a:solidFill>
            </a:endParaRPr>
          </a:p>
        </p:txBody>
      </p:sp>
      <p:sp>
        <p:nvSpPr>
          <p:cNvPr id="3" name="Content Placeholder 2"/>
          <p:cNvSpPr>
            <a:spLocks noGrp="1"/>
          </p:cNvSpPr>
          <p:nvPr>
            <p:ph idx="1"/>
          </p:nvPr>
        </p:nvSpPr>
        <p:spPr>
          <a:xfrm>
            <a:off x="2667000" y="3124200"/>
            <a:ext cx="6019800" cy="3001963"/>
          </a:xfrm>
        </p:spPr>
        <p:txBody>
          <a:bodyPr>
            <a:normAutofit/>
          </a:bodyPr>
          <a:lstStyle/>
          <a:p>
            <a:pPr marL="514350" indent="-514350">
              <a:buFont typeface="+mj-lt"/>
              <a:buAutoNum type="alphaLcParenR"/>
            </a:pPr>
            <a:r>
              <a:rPr lang="en-NZ" sz="4800" dirty="0" smtClean="0">
                <a:solidFill>
                  <a:schemeClr val="bg1"/>
                </a:solidFill>
              </a:rPr>
              <a:t> Friday</a:t>
            </a:r>
          </a:p>
          <a:p>
            <a:pPr marL="514350" indent="-514350">
              <a:buFont typeface="+mj-lt"/>
              <a:buAutoNum type="alphaLcParenR"/>
            </a:pPr>
            <a:r>
              <a:rPr lang="en-NZ" sz="4800" dirty="0" smtClean="0">
                <a:solidFill>
                  <a:schemeClr val="bg1"/>
                </a:solidFill>
              </a:rPr>
              <a:t> Saturday</a:t>
            </a:r>
          </a:p>
          <a:p>
            <a:pPr marL="514350" indent="-514350">
              <a:buFont typeface="+mj-lt"/>
              <a:buAutoNum type="alphaLcParenR"/>
            </a:pPr>
            <a:r>
              <a:rPr lang="en-NZ" sz="4800" dirty="0" smtClean="0">
                <a:solidFill>
                  <a:schemeClr val="bg1"/>
                </a:solidFill>
              </a:rPr>
              <a:t> Sunday</a:t>
            </a:r>
            <a:endParaRPr lang="en-NZ" sz="4800" dirty="0">
              <a:solidFill>
                <a:schemeClr val="bg1"/>
              </a:solidFill>
            </a:endParaRPr>
          </a:p>
        </p:txBody>
      </p:sp>
    </p:spTree>
    <p:extLst>
      <p:ext uri="{BB962C8B-B14F-4D97-AF65-F5344CB8AC3E}">
        <p14:creationId xmlns:p14="http://schemas.microsoft.com/office/powerpoint/2010/main" val="3428054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NZ" sz="9600" dirty="0">
                <a:solidFill>
                  <a:schemeClr val="bg1"/>
                </a:solidFill>
              </a:rPr>
              <a:t>c</a:t>
            </a:r>
            <a:r>
              <a:rPr lang="en-NZ" sz="9600" dirty="0" smtClean="0">
                <a:solidFill>
                  <a:schemeClr val="bg1"/>
                </a:solidFill>
              </a:rPr>
              <a:t> - </a:t>
            </a:r>
            <a:r>
              <a:rPr lang="en-NZ" sz="9600" dirty="0" err="1" smtClean="0">
                <a:solidFill>
                  <a:schemeClr val="bg1"/>
                </a:solidFill>
              </a:rPr>
              <a:t>sunday</a:t>
            </a:r>
            <a:endParaRPr lang="en-NZ" sz="9600" dirty="0">
              <a:solidFill>
                <a:schemeClr val="bg1"/>
              </a:solidFill>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58009" y="1828800"/>
            <a:ext cx="6138191" cy="3048000"/>
          </a:xfrm>
        </p:spPr>
      </p:pic>
      <p:sp>
        <p:nvSpPr>
          <p:cNvPr id="3" name="TextBox 2"/>
          <p:cNvSpPr txBox="1"/>
          <p:nvPr/>
        </p:nvSpPr>
        <p:spPr>
          <a:xfrm>
            <a:off x="609600" y="5334000"/>
            <a:ext cx="7848600" cy="1323439"/>
          </a:xfrm>
          <a:prstGeom prst="rect">
            <a:avLst/>
          </a:prstGeom>
          <a:noFill/>
        </p:spPr>
        <p:txBody>
          <a:bodyPr wrap="square" rtlCol="0">
            <a:spAutoFit/>
          </a:bodyPr>
          <a:lstStyle/>
          <a:p>
            <a:pPr algn="ctr"/>
            <a:r>
              <a:rPr lang="en-NZ" sz="4000" dirty="0" smtClean="0">
                <a:solidFill>
                  <a:schemeClr val="bg1"/>
                </a:solidFill>
              </a:rPr>
              <a:t>Because the Lord’s day cannot be a day of fasting.</a:t>
            </a:r>
            <a:endParaRPr lang="en-NZ" sz="4000" dirty="0">
              <a:solidFill>
                <a:schemeClr val="bg1"/>
              </a:solidFill>
            </a:endParaRPr>
          </a:p>
        </p:txBody>
      </p:sp>
    </p:spTree>
    <p:extLst>
      <p:ext uri="{BB962C8B-B14F-4D97-AF65-F5344CB8AC3E}">
        <p14:creationId xmlns:p14="http://schemas.microsoft.com/office/powerpoint/2010/main" val="40047046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2438400"/>
          </a:xfrm>
        </p:spPr>
        <p:txBody>
          <a:bodyPr>
            <a:noAutofit/>
          </a:bodyPr>
          <a:lstStyle/>
          <a:p>
            <a:r>
              <a:rPr lang="en-NZ" sz="5700" dirty="0" smtClean="0">
                <a:solidFill>
                  <a:schemeClr val="bg1"/>
                </a:solidFill>
              </a:rPr>
              <a:t>4.The main reason Christians give up coffee, chocolate or Facebook during lent is:</a:t>
            </a:r>
            <a:endParaRPr lang="en-NZ" sz="5700" dirty="0">
              <a:solidFill>
                <a:schemeClr val="bg1"/>
              </a:solidFill>
            </a:endParaRPr>
          </a:p>
        </p:txBody>
      </p:sp>
      <p:sp>
        <p:nvSpPr>
          <p:cNvPr id="3" name="Content Placeholder 2"/>
          <p:cNvSpPr>
            <a:spLocks noGrp="1"/>
          </p:cNvSpPr>
          <p:nvPr>
            <p:ph idx="1"/>
          </p:nvPr>
        </p:nvSpPr>
        <p:spPr>
          <a:xfrm>
            <a:off x="609600" y="3581400"/>
            <a:ext cx="8077200" cy="2971800"/>
          </a:xfrm>
        </p:spPr>
        <p:txBody>
          <a:bodyPr>
            <a:normAutofit/>
          </a:bodyPr>
          <a:lstStyle/>
          <a:p>
            <a:pPr marL="514350" indent="-514350">
              <a:buFont typeface="+mj-lt"/>
              <a:buAutoNum type="alphaLcParenR"/>
            </a:pPr>
            <a:r>
              <a:rPr lang="en-NZ" sz="4800" dirty="0" smtClean="0">
                <a:solidFill>
                  <a:schemeClr val="bg1"/>
                </a:solidFill>
              </a:rPr>
              <a:t> </a:t>
            </a:r>
            <a:r>
              <a:rPr lang="en-NZ" sz="4400" dirty="0" smtClean="0">
                <a:solidFill>
                  <a:schemeClr val="bg1"/>
                </a:solidFill>
              </a:rPr>
              <a:t>Because they are bad for you</a:t>
            </a:r>
          </a:p>
          <a:p>
            <a:pPr marL="514350" indent="-514350">
              <a:buFont typeface="+mj-lt"/>
              <a:buAutoNum type="alphaLcParenR"/>
            </a:pPr>
            <a:r>
              <a:rPr lang="en-NZ" sz="4400" dirty="0" smtClean="0">
                <a:solidFill>
                  <a:schemeClr val="bg1"/>
                </a:solidFill>
              </a:rPr>
              <a:t>To make space for Jesus</a:t>
            </a:r>
          </a:p>
          <a:p>
            <a:pPr marL="0" indent="0">
              <a:buNone/>
            </a:pPr>
            <a:r>
              <a:rPr lang="en-NZ" sz="4400" dirty="0" smtClean="0">
                <a:solidFill>
                  <a:schemeClr val="bg1"/>
                </a:solidFill>
              </a:rPr>
              <a:t>c) To save money to donate</a:t>
            </a:r>
          </a:p>
          <a:p>
            <a:pPr marL="514350" indent="-514350">
              <a:buFont typeface="+mj-lt"/>
              <a:buAutoNum type="alphaLcParenR"/>
            </a:pPr>
            <a:endParaRPr lang="en-NZ" sz="4800" dirty="0" smtClean="0">
              <a:solidFill>
                <a:schemeClr val="bg1"/>
              </a:solidFill>
            </a:endParaRPr>
          </a:p>
          <a:p>
            <a:pPr marL="514350" indent="-514350">
              <a:buFont typeface="+mj-lt"/>
              <a:buAutoNum type="alphaLcParenR"/>
            </a:pPr>
            <a:endParaRPr lang="en-NZ" sz="4800" dirty="0" smtClean="0">
              <a:solidFill>
                <a:schemeClr val="bg1"/>
              </a:solidFill>
            </a:endParaRPr>
          </a:p>
        </p:txBody>
      </p:sp>
    </p:spTree>
    <p:extLst>
      <p:ext uri="{BB962C8B-B14F-4D97-AF65-F5344CB8AC3E}">
        <p14:creationId xmlns:p14="http://schemas.microsoft.com/office/powerpoint/2010/main" val="2360083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828800"/>
          </a:xfrm>
        </p:spPr>
        <p:txBody>
          <a:bodyPr>
            <a:noAutofit/>
          </a:bodyPr>
          <a:lstStyle/>
          <a:p>
            <a:r>
              <a:rPr lang="en-NZ" sz="8000" dirty="0">
                <a:solidFill>
                  <a:schemeClr val="bg1"/>
                </a:solidFill>
              </a:rPr>
              <a:t>b</a:t>
            </a:r>
            <a:r>
              <a:rPr lang="en-NZ" sz="8000" dirty="0" smtClean="0">
                <a:solidFill>
                  <a:schemeClr val="bg1"/>
                </a:solidFill>
              </a:rPr>
              <a:t> – to make space for Jesus</a:t>
            </a:r>
            <a:endParaRPr lang="en-NZ" sz="8000" dirty="0">
              <a:solidFill>
                <a:schemeClr val="bg1"/>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33600" y="2667000"/>
            <a:ext cx="4797778" cy="3810000"/>
          </a:xfrm>
        </p:spPr>
      </p:pic>
    </p:spTree>
    <p:extLst>
      <p:ext uri="{BB962C8B-B14F-4D97-AF65-F5344CB8AC3E}">
        <p14:creationId xmlns:p14="http://schemas.microsoft.com/office/powerpoint/2010/main" val="26907254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548</TotalTime>
  <Words>442</Words>
  <Application>Microsoft Office PowerPoint</Application>
  <PresentationFormat>On-screen Show (4:3)</PresentationFormat>
  <Paragraphs>65</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AYM Lent Quiz</vt:lpstr>
      <vt:lpstr>1. How many days are counted in lent?</vt:lpstr>
      <vt:lpstr>b - 40</vt:lpstr>
      <vt:lpstr>2. What colour is traditionally associated with the lent season?</vt:lpstr>
      <vt:lpstr>b - purple</vt:lpstr>
      <vt:lpstr>3. Which day of the week is NOT included in the lent season?</vt:lpstr>
      <vt:lpstr>c - sunday</vt:lpstr>
      <vt:lpstr>4.The main reason Christians give up coffee, chocolate or Facebook during lent is:</vt:lpstr>
      <vt:lpstr>b – to make space for Jesus</vt:lpstr>
      <vt:lpstr>5. Some Catholic countries give up eating what during lent?</vt:lpstr>
      <vt:lpstr>A - Meat</vt:lpstr>
      <vt:lpstr>6. Maunday Thursday or Holy Thursday commemorates what?</vt:lpstr>
      <vt:lpstr>b – The Last Supper</vt:lpstr>
      <vt:lpstr>7. What food is often eaten on Shrove Tuesday?</vt:lpstr>
      <vt:lpstr>b - Pancakes</vt:lpstr>
      <vt:lpstr>8. What is traditionally done on Ash Wednesday?</vt:lpstr>
      <vt:lpstr>c – put ashes on your forehead</vt:lpstr>
      <vt:lpstr>9. On Palm Sunday, Jesus rode into Jerusalem on what?</vt:lpstr>
      <vt:lpstr>c – a donkey</vt:lpstr>
      <vt:lpstr>10. What word is not meant to be said or sung during Lent?</vt:lpstr>
      <vt:lpstr>a - Alleluia</vt:lpstr>
      <vt:lpstr>11. The Wednesday before Easter is called Holy Wednesday, but is also sometimes called:</vt:lpstr>
      <vt:lpstr>B – Spy Wednesday</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AYM Lent Quiz</dc:title>
  <dc:creator>AYM Admin</dc:creator>
  <cp:lastModifiedBy>AYM Admin</cp:lastModifiedBy>
  <cp:revision>24</cp:revision>
  <dcterms:created xsi:type="dcterms:W3CDTF">2014-11-24T22:06:57Z</dcterms:created>
  <dcterms:modified xsi:type="dcterms:W3CDTF">2016-02-03T23:07:18Z</dcterms:modified>
</cp:coreProperties>
</file>